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677C"/>
    <a:srgbClr val="7B7EE5"/>
    <a:srgbClr val="1FE96C"/>
    <a:srgbClr val="D2368F"/>
    <a:srgbClr val="0895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7" d="100"/>
          <a:sy n="77" d="100"/>
        </p:scale>
        <p:origin x="31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2FE75-E9F8-4C1C-BD27-63A60EE120FE}" type="datetimeFigureOut">
              <a:rPr lang="en-GB" smtClean="0"/>
              <a:t>26/07/2024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1133D-B91B-465D-9239-A080BF2E4E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8871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2FE75-E9F8-4C1C-BD27-63A60EE120FE}" type="datetimeFigureOut">
              <a:rPr lang="en-GB" smtClean="0"/>
              <a:t>26/07/2024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1133D-B91B-465D-9239-A080BF2E4E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220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2FE75-E9F8-4C1C-BD27-63A60EE120FE}" type="datetimeFigureOut">
              <a:rPr lang="en-GB" smtClean="0"/>
              <a:t>26/07/2024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1133D-B91B-465D-9239-A080BF2E4E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2713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2FE75-E9F8-4C1C-BD27-63A60EE120FE}" type="datetimeFigureOut">
              <a:rPr lang="en-GB" smtClean="0"/>
              <a:t>26/07/2024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1133D-B91B-465D-9239-A080BF2E4E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8214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2FE75-E9F8-4C1C-BD27-63A60EE120FE}" type="datetimeFigureOut">
              <a:rPr lang="en-GB" smtClean="0"/>
              <a:t>26/07/2024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1133D-B91B-465D-9239-A080BF2E4E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2176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2FE75-E9F8-4C1C-BD27-63A60EE120FE}" type="datetimeFigureOut">
              <a:rPr lang="en-GB" smtClean="0"/>
              <a:t>26/07/2024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1133D-B91B-465D-9239-A080BF2E4E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025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2FE75-E9F8-4C1C-BD27-63A60EE120FE}" type="datetimeFigureOut">
              <a:rPr lang="en-GB" smtClean="0"/>
              <a:t>26/07/2024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1133D-B91B-465D-9239-A080BF2E4E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6299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2FE75-E9F8-4C1C-BD27-63A60EE120FE}" type="datetimeFigureOut">
              <a:rPr lang="en-GB" smtClean="0"/>
              <a:t>26/07/2024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1133D-B91B-465D-9239-A080BF2E4E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7069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2FE75-E9F8-4C1C-BD27-63A60EE120FE}" type="datetimeFigureOut">
              <a:rPr lang="en-GB" smtClean="0"/>
              <a:t>26/07/2024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1133D-B91B-465D-9239-A080BF2E4E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9250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2FE75-E9F8-4C1C-BD27-63A60EE120FE}" type="datetimeFigureOut">
              <a:rPr lang="en-GB" smtClean="0"/>
              <a:t>26/07/2024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1133D-B91B-465D-9239-A080BF2E4E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6008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2FE75-E9F8-4C1C-BD27-63A60EE120FE}" type="datetimeFigureOut">
              <a:rPr lang="en-GB" smtClean="0"/>
              <a:t>26/07/2024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1133D-B91B-465D-9239-A080BF2E4E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5470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42FE75-E9F8-4C1C-BD27-63A60EE120FE}" type="datetimeFigureOut">
              <a:rPr lang="en-GB" smtClean="0"/>
              <a:t>26/07/2024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F1133D-B91B-465D-9239-A080BF2E4E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2230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1C83E53-255E-7786-7A46-AC5F0D564BBF}"/>
              </a:ext>
            </a:extLst>
          </p:cNvPr>
          <p:cNvSpPr/>
          <p:nvPr/>
        </p:nvSpPr>
        <p:spPr>
          <a:xfrm>
            <a:off x="0" y="833219"/>
            <a:ext cx="6858000" cy="40729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D94058D6-9BB2-C4A7-F00D-0B1549C3ACA6}"/>
              </a:ext>
            </a:extLst>
          </p:cNvPr>
          <p:cNvGrpSpPr/>
          <p:nvPr/>
        </p:nvGrpSpPr>
        <p:grpSpPr>
          <a:xfrm>
            <a:off x="-1" y="140775"/>
            <a:ext cx="6858001" cy="695325"/>
            <a:chOff x="-1" y="4605337"/>
            <a:chExt cx="6858001" cy="695325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26881EB2-DB82-8B35-FB55-55142B3247E3}"/>
                </a:ext>
              </a:extLst>
            </p:cNvPr>
            <p:cNvSpPr/>
            <p:nvPr/>
          </p:nvSpPr>
          <p:spPr>
            <a:xfrm>
              <a:off x="-1" y="4605337"/>
              <a:ext cx="6858001" cy="695325"/>
            </a:xfrm>
            <a:prstGeom prst="rect">
              <a:avLst/>
            </a:prstGeom>
            <a:solidFill>
              <a:srgbClr val="0895C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 dirty="0"/>
            </a:p>
          </p:txBody>
        </p:sp>
        <p:pic>
          <p:nvPicPr>
            <p:cNvPr id="4" name="Picture 3" descr="A picture containing drawing&#10;&#10;Description automatically generated">
              <a:extLst>
                <a:ext uri="{FF2B5EF4-FFF2-40B4-BE49-F238E27FC236}">
                  <a16:creationId xmlns:a16="http://schemas.microsoft.com/office/drawing/2014/main" id="{4CBFD450-A68B-E4CF-34EB-1394930AC4D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69820" y="4621530"/>
              <a:ext cx="2118360" cy="662940"/>
            </a:xfrm>
            <a:prstGeom prst="rect">
              <a:avLst/>
            </a:prstGeom>
          </p:spPr>
        </p:pic>
      </p:grp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83EB18A7-1B4D-DC40-ADF0-232DADEB1642}"/>
              </a:ext>
            </a:extLst>
          </p:cNvPr>
          <p:cNvGraphicFramePr>
            <a:graphicFrameLocks noGrp="1"/>
          </p:cNvGraphicFramePr>
          <p:nvPr/>
        </p:nvGraphicFramePr>
        <p:xfrm>
          <a:off x="171051" y="1879860"/>
          <a:ext cx="6475236" cy="1854089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672950">
                  <a:extLst>
                    <a:ext uri="{9D8B030D-6E8A-4147-A177-3AD203B41FA5}">
                      <a16:colId xmlns:a16="http://schemas.microsoft.com/office/drawing/2014/main" val="4129091653"/>
                    </a:ext>
                  </a:extLst>
                </a:gridCol>
                <a:gridCol w="761071">
                  <a:extLst>
                    <a:ext uri="{9D8B030D-6E8A-4147-A177-3AD203B41FA5}">
                      <a16:colId xmlns:a16="http://schemas.microsoft.com/office/drawing/2014/main" val="1868274552"/>
                    </a:ext>
                  </a:extLst>
                </a:gridCol>
                <a:gridCol w="393687">
                  <a:extLst>
                    <a:ext uri="{9D8B030D-6E8A-4147-A177-3AD203B41FA5}">
                      <a16:colId xmlns:a16="http://schemas.microsoft.com/office/drawing/2014/main" val="2472101304"/>
                    </a:ext>
                  </a:extLst>
                </a:gridCol>
                <a:gridCol w="393687">
                  <a:extLst>
                    <a:ext uri="{9D8B030D-6E8A-4147-A177-3AD203B41FA5}">
                      <a16:colId xmlns:a16="http://schemas.microsoft.com/office/drawing/2014/main" val="748256932"/>
                    </a:ext>
                  </a:extLst>
                </a:gridCol>
                <a:gridCol w="393687">
                  <a:extLst>
                    <a:ext uri="{9D8B030D-6E8A-4147-A177-3AD203B41FA5}">
                      <a16:colId xmlns:a16="http://schemas.microsoft.com/office/drawing/2014/main" val="2177183237"/>
                    </a:ext>
                  </a:extLst>
                </a:gridCol>
                <a:gridCol w="129768">
                  <a:extLst>
                    <a:ext uri="{9D8B030D-6E8A-4147-A177-3AD203B41FA5}">
                      <a16:colId xmlns:a16="http://schemas.microsoft.com/office/drawing/2014/main" val="1710204057"/>
                    </a:ext>
                  </a:extLst>
                </a:gridCol>
                <a:gridCol w="129768">
                  <a:extLst>
                    <a:ext uri="{9D8B030D-6E8A-4147-A177-3AD203B41FA5}">
                      <a16:colId xmlns:a16="http://schemas.microsoft.com/office/drawing/2014/main" val="2595050101"/>
                    </a:ext>
                  </a:extLst>
                </a:gridCol>
                <a:gridCol w="259536">
                  <a:extLst>
                    <a:ext uri="{9D8B030D-6E8A-4147-A177-3AD203B41FA5}">
                      <a16:colId xmlns:a16="http://schemas.microsoft.com/office/drawing/2014/main" val="403539845"/>
                    </a:ext>
                  </a:extLst>
                </a:gridCol>
                <a:gridCol w="129768">
                  <a:extLst>
                    <a:ext uri="{9D8B030D-6E8A-4147-A177-3AD203B41FA5}">
                      <a16:colId xmlns:a16="http://schemas.microsoft.com/office/drawing/2014/main" val="3817771329"/>
                    </a:ext>
                  </a:extLst>
                </a:gridCol>
                <a:gridCol w="129768">
                  <a:extLst>
                    <a:ext uri="{9D8B030D-6E8A-4147-A177-3AD203B41FA5}">
                      <a16:colId xmlns:a16="http://schemas.microsoft.com/office/drawing/2014/main" val="3088076358"/>
                    </a:ext>
                  </a:extLst>
                </a:gridCol>
                <a:gridCol w="129768">
                  <a:extLst>
                    <a:ext uri="{9D8B030D-6E8A-4147-A177-3AD203B41FA5}">
                      <a16:colId xmlns:a16="http://schemas.microsoft.com/office/drawing/2014/main" val="2042037445"/>
                    </a:ext>
                  </a:extLst>
                </a:gridCol>
                <a:gridCol w="327049">
                  <a:extLst>
                    <a:ext uri="{9D8B030D-6E8A-4147-A177-3AD203B41FA5}">
                      <a16:colId xmlns:a16="http://schemas.microsoft.com/office/drawing/2014/main" val="1560542729"/>
                    </a:ext>
                  </a:extLst>
                </a:gridCol>
                <a:gridCol w="129768">
                  <a:extLst>
                    <a:ext uri="{9D8B030D-6E8A-4147-A177-3AD203B41FA5}">
                      <a16:colId xmlns:a16="http://schemas.microsoft.com/office/drawing/2014/main" val="1566961744"/>
                    </a:ext>
                  </a:extLst>
                </a:gridCol>
                <a:gridCol w="129768">
                  <a:extLst>
                    <a:ext uri="{9D8B030D-6E8A-4147-A177-3AD203B41FA5}">
                      <a16:colId xmlns:a16="http://schemas.microsoft.com/office/drawing/2014/main" val="1298695283"/>
                    </a:ext>
                  </a:extLst>
                </a:gridCol>
                <a:gridCol w="129768">
                  <a:extLst>
                    <a:ext uri="{9D8B030D-6E8A-4147-A177-3AD203B41FA5}">
                      <a16:colId xmlns:a16="http://schemas.microsoft.com/office/drawing/2014/main" val="1080915104"/>
                    </a:ext>
                  </a:extLst>
                </a:gridCol>
                <a:gridCol w="129768">
                  <a:extLst>
                    <a:ext uri="{9D8B030D-6E8A-4147-A177-3AD203B41FA5}">
                      <a16:colId xmlns:a16="http://schemas.microsoft.com/office/drawing/2014/main" val="519425678"/>
                    </a:ext>
                  </a:extLst>
                </a:gridCol>
                <a:gridCol w="129768">
                  <a:extLst>
                    <a:ext uri="{9D8B030D-6E8A-4147-A177-3AD203B41FA5}">
                      <a16:colId xmlns:a16="http://schemas.microsoft.com/office/drawing/2014/main" val="2924429858"/>
                    </a:ext>
                  </a:extLst>
                </a:gridCol>
                <a:gridCol w="129768">
                  <a:extLst>
                    <a:ext uri="{9D8B030D-6E8A-4147-A177-3AD203B41FA5}">
                      <a16:colId xmlns:a16="http://schemas.microsoft.com/office/drawing/2014/main" val="1390509964"/>
                    </a:ext>
                  </a:extLst>
                </a:gridCol>
                <a:gridCol w="129768">
                  <a:extLst>
                    <a:ext uri="{9D8B030D-6E8A-4147-A177-3AD203B41FA5}">
                      <a16:colId xmlns:a16="http://schemas.microsoft.com/office/drawing/2014/main" val="3409817414"/>
                    </a:ext>
                  </a:extLst>
                </a:gridCol>
                <a:gridCol w="129768">
                  <a:extLst>
                    <a:ext uri="{9D8B030D-6E8A-4147-A177-3AD203B41FA5}">
                      <a16:colId xmlns:a16="http://schemas.microsoft.com/office/drawing/2014/main" val="1721982231"/>
                    </a:ext>
                  </a:extLst>
                </a:gridCol>
                <a:gridCol w="129768">
                  <a:extLst>
                    <a:ext uri="{9D8B030D-6E8A-4147-A177-3AD203B41FA5}">
                      <a16:colId xmlns:a16="http://schemas.microsoft.com/office/drawing/2014/main" val="3572800360"/>
                    </a:ext>
                  </a:extLst>
                </a:gridCol>
                <a:gridCol w="129768">
                  <a:extLst>
                    <a:ext uri="{9D8B030D-6E8A-4147-A177-3AD203B41FA5}">
                      <a16:colId xmlns:a16="http://schemas.microsoft.com/office/drawing/2014/main" val="42249198"/>
                    </a:ext>
                  </a:extLst>
                </a:gridCol>
                <a:gridCol w="327049">
                  <a:extLst>
                    <a:ext uri="{9D8B030D-6E8A-4147-A177-3AD203B41FA5}">
                      <a16:colId xmlns:a16="http://schemas.microsoft.com/office/drawing/2014/main" val="127436446"/>
                    </a:ext>
                  </a:extLst>
                </a:gridCol>
              </a:tblGrid>
              <a:tr h="369023">
                <a:tc>
                  <a:txBody>
                    <a:bodyPr/>
                    <a:lstStyle/>
                    <a:p>
                      <a:pPr algn="l"/>
                      <a:r>
                        <a:rPr lang="en-US" sz="1000" spc="-10" dirty="0">
                          <a:solidFill>
                            <a:schemeClr val="tx1"/>
                          </a:solidFill>
                          <a:effectLst/>
                        </a:rPr>
                        <a:t>P</a:t>
                      </a:r>
                      <a:r>
                        <a:rPr lang="en-US" sz="1000" spc="10" dirty="0">
                          <a:solidFill>
                            <a:schemeClr val="tx1"/>
                          </a:solidFill>
                          <a:effectLst/>
                        </a:rPr>
                        <a:t>r</a:t>
                      </a:r>
                      <a:r>
                        <a:rPr lang="en-US" sz="1000" spc="-5" dirty="0">
                          <a:solidFill>
                            <a:schemeClr val="tx1"/>
                          </a:solidFill>
                          <a:effectLst/>
                        </a:rPr>
                        <a:t>o</a:t>
                      </a:r>
                      <a:r>
                        <a:rPr lang="en-US" sz="1000" spc="-10" dirty="0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r>
                        <a:rPr lang="en-US" sz="1000" spc="5" dirty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sz="1000" spc="-5" dirty="0">
                          <a:solidFill>
                            <a:schemeClr val="tx1"/>
                          </a:solidFill>
                          <a:effectLst/>
                        </a:rPr>
                        <a:t>D</a:t>
                      </a:r>
                      <a:r>
                        <a:rPr lang="en-US" sz="1000" spc="10" dirty="0">
                          <a:solidFill>
                            <a:schemeClr val="tx1"/>
                          </a:solidFill>
                          <a:effectLst/>
                        </a:rPr>
                        <a:t>r</a:t>
                      </a:r>
                      <a:r>
                        <a:rPr lang="en-US" sz="1000" spc="5" dirty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Mr</a:t>
                      </a:r>
                      <a:r>
                        <a:rPr lang="en-US" sz="1000" spc="5" dirty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effectLst/>
                        </a:rPr>
                        <a:t>Mrs</a:t>
                      </a:r>
                      <a:r>
                        <a:rPr lang="en-US" sz="1000" spc="5" dirty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sz="1000" spc="10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is</a:t>
                      </a:r>
                      <a:r>
                        <a:rPr lang="en-US" sz="1000" spc="-10" dirty="0">
                          <a:solidFill>
                            <a:schemeClr val="tx1"/>
                          </a:solidFill>
                          <a:effectLst/>
                        </a:rPr>
                        <a:t>s</a:t>
                      </a:r>
                      <a:r>
                        <a:rPr lang="en-US" sz="1000" spc="15" dirty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effectLst/>
                        </a:rPr>
                        <a:t>Ms</a:t>
                      </a:r>
                      <a:r>
                        <a:rPr lang="en-US" sz="1000" spc="1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/>
                      <a:r>
                        <a:rPr lang="en-US" sz="1000" spc="5" dirty="0">
                          <a:solidFill>
                            <a:schemeClr val="tx1"/>
                          </a:solidFill>
                          <a:effectLst/>
                        </a:rPr>
                        <a:t>(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p</a:t>
                      </a:r>
                      <a:r>
                        <a:rPr lang="en-US" sz="1000" spc="-10" dirty="0">
                          <a:solidFill>
                            <a:schemeClr val="tx1"/>
                          </a:solidFill>
                          <a:effectLst/>
                        </a:rPr>
                        <a:t>l</a:t>
                      </a:r>
                      <a:r>
                        <a:rPr lang="en-US" sz="1000" spc="10" dirty="0">
                          <a:solidFill>
                            <a:schemeClr val="tx1"/>
                          </a:solidFill>
                          <a:effectLst/>
                        </a:rPr>
                        <a:t>e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r>
                        <a:rPr lang="en-US" sz="1000" spc="5" dirty="0">
                          <a:solidFill>
                            <a:schemeClr val="tx1"/>
                          </a:solidFill>
                          <a:effectLst/>
                        </a:rPr>
                        <a:t>s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e</a:t>
                      </a:r>
                      <a:r>
                        <a:rPr lang="en-US" sz="1000" spc="-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000" spc="5" dirty="0">
                          <a:solidFill>
                            <a:schemeClr val="tx1"/>
                          </a:solidFill>
                          <a:effectLst/>
                        </a:rPr>
                        <a:t>s</a:t>
                      </a:r>
                      <a:r>
                        <a:rPr lang="en-US" sz="1000" spc="10" dirty="0">
                          <a:solidFill>
                            <a:schemeClr val="tx1"/>
                          </a:solidFill>
                          <a:effectLst/>
                        </a:rPr>
                        <a:t>p</a:t>
                      </a:r>
                      <a:r>
                        <a:rPr lang="en-US" sz="1000" spc="-15" dirty="0">
                          <a:solidFill>
                            <a:schemeClr val="tx1"/>
                          </a:solidFill>
                          <a:effectLst/>
                        </a:rPr>
                        <a:t>e</a:t>
                      </a:r>
                      <a:r>
                        <a:rPr lang="en-US" sz="1000" spc="20" dirty="0">
                          <a:solidFill>
                            <a:schemeClr val="tx1"/>
                          </a:solidFill>
                          <a:effectLst/>
                        </a:rPr>
                        <a:t>c</a:t>
                      </a:r>
                      <a:r>
                        <a:rPr lang="en-US" sz="1000" spc="-10" dirty="0">
                          <a:solidFill>
                            <a:schemeClr val="tx1"/>
                          </a:solidFill>
                          <a:effectLst/>
                        </a:rPr>
                        <a:t>i</a:t>
                      </a:r>
                      <a:r>
                        <a:rPr lang="en-US" sz="1000" spc="-15" dirty="0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r>
                        <a:rPr lang="en-US" sz="1000" spc="20" dirty="0">
                          <a:solidFill>
                            <a:schemeClr val="tx1"/>
                          </a:solidFill>
                          <a:effectLst/>
                        </a:rPr>
                        <a:t>y)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281" marR="63281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10">
                  <a:txBody>
                    <a:bodyPr/>
                    <a:lstStyle/>
                    <a:p>
                      <a:pPr algn="l"/>
                      <a:r>
                        <a:rPr lang="en-US" sz="1050" dirty="0">
                          <a:solidFill>
                            <a:schemeClr val="tx1"/>
                          </a:solidFill>
                          <a:effectLst/>
                        </a:rPr>
                        <a:t>Surname</a:t>
                      </a:r>
                      <a:endParaRPr lang="en-GB" sz="10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281" marR="63281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sz="1050" spc="-5" dirty="0">
                          <a:solidFill>
                            <a:schemeClr val="tx1"/>
                          </a:solidFill>
                          <a:effectLst/>
                        </a:rPr>
                        <a:t>Date of Birth             </a:t>
                      </a:r>
                      <a:endParaRPr lang="en-GB" dirty="0"/>
                    </a:p>
                  </a:txBody>
                  <a:tcPr marL="63281" marR="63281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l"/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       /           /</a:t>
                      </a:r>
                    </a:p>
                  </a:txBody>
                  <a:tcPr marL="63281" marR="63281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3519080"/>
                  </a:ext>
                </a:extLst>
              </a:tr>
              <a:tr h="369023">
                <a:tc gridSpan="14">
                  <a:txBody>
                    <a:bodyPr/>
                    <a:lstStyle/>
                    <a:p>
                      <a:pPr algn="l"/>
                      <a:r>
                        <a:rPr lang="en-US" sz="1000">
                          <a:solidFill>
                            <a:schemeClr val="tx1"/>
                          </a:solidFill>
                          <a:effectLst/>
                        </a:rPr>
                        <a:t>Forename(s)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281" marR="63281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effectLst/>
                        </a:rPr>
                        <a:t>Male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281" marR="63281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Female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281" marR="63281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4121585"/>
                  </a:ext>
                </a:extLst>
              </a:tr>
              <a:tr h="369023">
                <a:tc gridSpan="23">
                  <a:txBody>
                    <a:bodyPr/>
                    <a:lstStyle/>
                    <a:p>
                      <a:pPr algn="l"/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Local Address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281" marR="63281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0721450"/>
                  </a:ext>
                </a:extLst>
              </a:tr>
              <a:tr h="376874">
                <a:tc gridSpan="6">
                  <a:txBody>
                    <a:bodyPr/>
                    <a:lstStyle/>
                    <a:p>
                      <a:pPr algn="l"/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281" marR="63281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en-US" sz="1050" dirty="0">
                          <a:effectLst/>
                        </a:rPr>
                        <a:t>Post code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281" marR="63281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n-US" sz="700" dirty="0">
                          <a:effectLst/>
                        </a:rPr>
                        <a:t> </a:t>
                      </a:r>
                      <a:endParaRPr lang="en-GB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281" marR="63281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700">
                          <a:effectLst/>
                        </a:rPr>
                        <a:t> </a:t>
                      </a:r>
                      <a:endParaRPr lang="en-GB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281" marR="63281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en-US" sz="700">
                          <a:effectLst/>
                        </a:rPr>
                        <a:t> </a:t>
                      </a:r>
                      <a:endParaRPr lang="en-GB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281" marR="63281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n-US" sz="700">
                          <a:effectLst/>
                        </a:rPr>
                        <a:t> </a:t>
                      </a:r>
                      <a:endParaRPr lang="en-GB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281" marR="63281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en-US" sz="700">
                          <a:effectLst/>
                        </a:rPr>
                        <a:t> </a:t>
                      </a:r>
                      <a:endParaRPr lang="en-GB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281" marR="63281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n-US" sz="700">
                          <a:effectLst/>
                        </a:rPr>
                        <a:t> </a:t>
                      </a:r>
                      <a:endParaRPr lang="en-GB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281" marR="63281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700">
                          <a:effectLst/>
                        </a:rPr>
                        <a:t> </a:t>
                      </a:r>
                      <a:endParaRPr lang="en-GB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281" marR="63281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6840233"/>
                  </a:ext>
                </a:extLst>
              </a:tr>
              <a:tr h="370146">
                <a:tc gridSpan="2">
                  <a:txBody>
                    <a:bodyPr/>
                    <a:lstStyle/>
                    <a:p>
                      <a:pPr algn="l"/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Mobile Number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281" marR="63281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700" dirty="0">
                          <a:effectLst/>
                        </a:rPr>
                        <a:t> </a:t>
                      </a:r>
                      <a:endParaRPr lang="en-GB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281" marR="63281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700">
                          <a:effectLst/>
                        </a:rPr>
                        <a:t> </a:t>
                      </a:r>
                      <a:endParaRPr lang="en-GB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281" marR="63281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700">
                          <a:effectLst/>
                        </a:rPr>
                        <a:t> </a:t>
                      </a:r>
                      <a:endParaRPr lang="en-GB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281" marR="63281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n-US" sz="700">
                          <a:effectLst/>
                        </a:rPr>
                        <a:t> </a:t>
                      </a:r>
                      <a:endParaRPr lang="en-GB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281" marR="63281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700" dirty="0">
                          <a:effectLst/>
                        </a:rPr>
                        <a:t> </a:t>
                      </a:r>
                      <a:endParaRPr lang="en-GB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281" marR="63281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n-US" sz="700" dirty="0">
                          <a:effectLst/>
                        </a:rPr>
                        <a:t> </a:t>
                      </a:r>
                      <a:endParaRPr lang="en-GB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281" marR="63281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en-US" sz="700" dirty="0">
                          <a:effectLst/>
                        </a:rPr>
                        <a:t> </a:t>
                      </a:r>
                      <a:endParaRPr lang="en-GB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281" marR="63281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en-US" sz="700" dirty="0">
                          <a:effectLst/>
                        </a:rPr>
                        <a:t> </a:t>
                      </a:r>
                      <a:endParaRPr lang="en-GB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281" marR="63281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n-US" sz="700" dirty="0">
                          <a:effectLst/>
                        </a:rPr>
                        <a:t> </a:t>
                      </a:r>
                      <a:endParaRPr lang="en-GB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281" marR="63281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en-US" sz="700" dirty="0">
                          <a:effectLst/>
                        </a:rPr>
                        <a:t> </a:t>
                      </a:r>
                      <a:endParaRPr lang="en-GB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281" marR="63281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n-US" sz="700" dirty="0">
                          <a:effectLst/>
                        </a:rPr>
                        <a:t> </a:t>
                      </a:r>
                      <a:endParaRPr lang="en-GB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281" marR="63281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9247076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A502C9E-8C38-FE4D-F89F-B83385962FB3}"/>
              </a:ext>
            </a:extLst>
          </p:cNvPr>
          <p:cNvGraphicFramePr>
            <a:graphicFrameLocks noGrp="1"/>
          </p:cNvGraphicFramePr>
          <p:nvPr/>
        </p:nvGraphicFramePr>
        <p:xfrm>
          <a:off x="171051" y="3753514"/>
          <a:ext cx="6475242" cy="47838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547557">
                  <a:extLst>
                    <a:ext uri="{9D8B030D-6E8A-4147-A177-3AD203B41FA5}">
                      <a16:colId xmlns:a16="http://schemas.microsoft.com/office/drawing/2014/main" val="108469227"/>
                    </a:ext>
                  </a:extLst>
                </a:gridCol>
                <a:gridCol w="347625">
                  <a:extLst>
                    <a:ext uri="{9D8B030D-6E8A-4147-A177-3AD203B41FA5}">
                      <a16:colId xmlns:a16="http://schemas.microsoft.com/office/drawing/2014/main" val="2805903691"/>
                    </a:ext>
                  </a:extLst>
                </a:gridCol>
                <a:gridCol w="348915">
                  <a:extLst>
                    <a:ext uri="{9D8B030D-6E8A-4147-A177-3AD203B41FA5}">
                      <a16:colId xmlns:a16="http://schemas.microsoft.com/office/drawing/2014/main" val="1829916796"/>
                    </a:ext>
                  </a:extLst>
                </a:gridCol>
                <a:gridCol w="348915">
                  <a:extLst>
                    <a:ext uri="{9D8B030D-6E8A-4147-A177-3AD203B41FA5}">
                      <a16:colId xmlns:a16="http://schemas.microsoft.com/office/drawing/2014/main" val="3798972381"/>
                    </a:ext>
                  </a:extLst>
                </a:gridCol>
                <a:gridCol w="348915">
                  <a:extLst>
                    <a:ext uri="{9D8B030D-6E8A-4147-A177-3AD203B41FA5}">
                      <a16:colId xmlns:a16="http://schemas.microsoft.com/office/drawing/2014/main" val="3729139693"/>
                    </a:ext>
                  </a:extLst>
                </a:gridCol>
                <a:gridCol w="348915">
                  <a:extLst>
                    <a:ext uri="{9D8B030D-6E8A-4147-A177-3AD203B41FA5}">
                      <a16:colId xmlns:a16="http://schemas.microsoft.com/office/drawing/2014/main" val="1673314884"/>
                    </a:ext>
                  </a:extLst>
                </a:gridCol>
                <a:gridCol w="347625">
                  <a:extLst>
                    <a:ext uri="{9D8B030D-6E8A-4147-A177-3AD203B41FA5}">
                      <a16:colId xmlns:a16="http://schemas.microsoft.com/office/drawing/2014/main" val="3461492124"/>
                    </a:ext>
                  </a:extLst>
                </a:gridCol>
                <a:gridCol w="348915">
                  <a:extLst>
                    <a:ext uri="{9D8B030D-6E8A-4147-A177-3AD203B41FA5}">
                      <a16:colId xmlns:a16="http://schemas.microsoft.com/office/drawing/2014/main" val="2082873727"/>
                    </a:ext>
                  </a:extLst>
                </a:gridCol>
                <a:gridCol w="348915">
                  <a:extLst>
                    <a:ext uri="{9D8B030D-6E8A-4147-A177-3AD203B41FA5}">
                      <a16:colId xmlns:a16="http://schemas.microsoft.com/office/drawing/2014/main" val="563289725"/>
                    </a:ext>
                  </a:extLst>
                </a:gridCol>
                <a:gridCol w="348915">
                  <a:extLst>
                    <a:ext uri="{9D8B030D-6E8A-4147-A177-3AD203B41FA5}">
                      <a16:colId xmlns:a16="http://schemas.microsoft.com/office/drawing/2014/main" val="232420414"/>
                    </a:ext>
                  </a:extLst>
                </a:gridCol>
                <a:gridCol w="348915">
                  <a:extLst>
                    <a:ext uri="{9D8B030D-6E8A-4147-A177-3AD203B41FA5}">
                      <a16:colId xmlns:a16="http://schemas.microsoft.com/office/drawing/2014/main" val="2003710805"/>
                    </a:ext>
                  </a:extLst>
                </a:gridCol>
                <a:gridCol w="347625">
                  <a:extLst>
                    <a:ext uri="{9D8B030D-6E8A-4147-A177-3AD203B41FA5}">
                      <a16:colId xmlns:a16="http://schemas.microsoft.com/office/drawing/2014/main" val="2276726362"/>
                    </a:ext>
                  </a:extLst>
                </a:gridCol>
                <a:gridCol w="348915">
                  <a:extLst>
                    <a:ext uri="{9D8B030D-6E8A-4147-A177-3AD203B41FA5}">
                      <a16:colId xmlns:a16="http://schemas.microsoft.com/office/drawing/2014/main" val="2118906800"/>
                    </a:ext>
                  </a:extLst>
                </a:gridCol>
                <a:gridCol w="348915">
                  <a:extLst>
                    <a:ext uri="{9D8B030D-6E8A-4147-A177-3AD203B41FA5}">
                      <a16:colId xmlns:a16="http://schemas.microsoft.com/office/drawing/2014/main" val="1697955235"/>
                    </a:ext>
                  </a:extLst>
                </a:gridCol>
                <a:gridCol w="348915">
                  <a:extLst>
                    <a:ext uri="{9D8B030D-6E8A-4147-A177-3AD203B41FA5}">
                      <a16:colId xmlns:a16="http://schemas.microsoft.com/office/drawing/2014/main" val="610024152"/>
                    </a:ext>
                  </a:extLst>
                </a:gridCol>
                <a:gridCol w="348915">
                  <a:extLst>
                    <a:ext uri="{9D8B030D-6E8A-4147-A177-3AD203B41FA5}">
                      <a16:colId xmlns:a16="http://schemas.microsoft.com/office/drawing/2014/main" val="2760522227"/>
                    </a:ext>
                  </a:extLst>
                </a:gridCol>
                <a:gridCol w="348915">
                  <a:extLst>
                    <a:ext uri="{9D8B030D-6E8A-4147-A177-3AD203B41FA5}">
                      <a16:colId xmlns:a16="http://schemas.microsoft.com/office/drawing/2014/main" val="2268102435"/>
                    </a:ext>
                  </a:extLst>
                </a:gridCol>
                <a:gridCol w="348915">
                  <a:extLst>
                    <a:ext uri="{9D8B030D-6E8A-4147-A177-3AD203B41FA5}">
                      <a16:colId xmlns:a16="http://schemas.microsoft.com/office/drawing/2014/main" val="173017136"/>
                    </a:ext>
                  </a:extLst>
                </a:gridCol>
              </a:tblGrid>
              <a:tr h="239193">
                <a:tc rowSpan="2">
                  <a:txBody>
                    <a:bodyPr/>
                    <a:lstStyle/>
                    <a:p>
                      <a:pPr marL="61595" algn="l">
                        <a:spcBef>
                          <a:spcPts val="37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E</a:t>
                      </a:r>
                      <a:r>
                        <a:rPr lang="en-US" sz="1000" spc="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000" spc="-20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r>
                        <a:rPr lang="en-US" sz="1000" spc="-5" dirty="0">
                          <a:solidFill>
                            <a:schemeClr val="tx1"/>
                          </a:solidFill>
                          <a:effectLst/>
                        </a:rPr>
                        <a:t>i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l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61595" algn="l">
                        <a:spcBef>
                          <a:spcPts val="45"/>
                        </a:spcBef>
                        <a:spcAft>
                          <a:spcPts val="0"/>
                        </a:spcAft>
                      </a:pPr>
                      <a:r>
                        <a:rPr lang="en-US" sz="1000" spc="-1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Address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GB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GB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</a:rPr>
                        <a:t> </a:t>
                      </a:r>
                      <a:endParaRPr lang="en-GB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GB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GB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</a:rPr>
                        <a:t> </a:t>
                      </a:r>
                      <a:endParaRPr lang="en-GB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GB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GB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GB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</a:rPr>
                        <a:t> </a:t>
                      </a:r>
                      <a:endParaRPr lang="en-GB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GB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</a:rPr>
                        <a:t> </a:t>
                      </a:r>
                      <a:endParaRPr lang="en-GB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GB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</a:rPr>
                        <a:t> </a:t>
                      </a:r>
                      <a:endParaRPr lang="en-GB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GB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</a:rPr>
                        <a:t> </a:t>
                      </a:r>
                      <a:endParaRPr lang="en-GB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GB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3039352"/>
                  </a:ext>
                </a:extLst>
              </a:tr>
              <a:tr h="23919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</a:rPr>
                        <a:t> </a:t>
                      </a:r>
                      <a:endParaRPr lang="en-GB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GB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</a:rPr>
                        <a:t> </a:t>
                      </a:r>
                      <a:endParaRPr lang="en-GB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</a:rPr>
                        <a:t> </a:t>
                      </a:r>
                      <a:endParaRPr lang="en-GB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GB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GB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</a:rPr>
                        <a:t> </a:t>
                      </a:r>
                      <a:endParaRPr lang="en-GB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GB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GB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GB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</a:rPr>
                        <a:t> </a:t>
                      </a:r>
                      <a:endParaRPr lang="en-GB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GB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GB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GB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GB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GB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GB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1644925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E79253C7-6D4B-D32B-9782-2B2734DD2241}"/>
              </a:ext>
            </a:extLst>
          </p:cNvPr>
          <p:cNvGraphicFramePr>
            <a:graphicFrameLocks noGrp="1"/>
          </p:cNvGraphicFramePr>
          <p:nvPr/>
        </p:nvGraphicFramePr>
        <p:xfrm>
          <a:off x="187791" y="4323399"/>
          <a:ext cx="6475233" cy="107379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094619">
                  <a:extLst>
                    <a:ext uri="{9D8B030D-6E8A-4147-A177-3AD203B41FA5}">
                      <a16:colId xmlns:a16="http://schemas.microsoft.com/office/drawing/2014/main" val="4095111015"/>
                    </a:ext>
                  </a:extLst>
                </a:gridCol>
                <a:gridCol w="520995">
                  <a:extLst>
                    <a:ext uri="{9D8B030D-6E8A-4147-A177-3AD203B41FA5}">
                      <a16:colId xmlns:a16="http://schemas.microsoft.com/office/drawing/2014/main" val="2867263098"/>
                    </a:ext>
                  </a:extLst>
                </a:gridCol>
                <a:gridCol w="320520">
                  <a:extLst>
                    <a:ext uri="{9D8B030D-6E8A-4147-A177-3AD203B41FA5}">
                      <a16:colId xmlns:a16="http://schemas.microsoft.com/office/drawing/2014/main" val="743279354"/>
                    </a:ext>
                  </a:extLst>
                </a:gridCol>
                <a:gridCol w="157945">
                  <a:extLst>
                    <a:ext uri="{9D8B030D-6E8A-4147-A177-3AD203B41FA5}">
                      <a16:colId xmlns:a16="http://schemas.microsoft.com/office/drawing/2014/main" val="4154471246"/>
                    </a:ext>
                  </a:extLst>
                </a:gridCol>
                <a:gridCol w="344217">
                  <a:extLst>
                    <a:ext uri="{9D8B030D-6E8A-4147-A177-3AD203B41FA5}">
                      <a16:colId xmlns:a16="http://schemas.microsoft.com/office/drawing/2014/main" val="602846659"/>
                    </a:ext>
                  </a:extLst>
                </a:gridCol>
                <a:gridCol w="93428">
                  <a:extLst>
                    <a:ext uri="{9D8B030D-6E8A-4147-A177-3AD203B41FA5}">
                      <a16:colId xmlns:a16="http://schemas.microsoft.com/office/drawing/2014/main" val="1841121404"/>
                    </a:ext>
                  </a:extLst>
                </a:gridCol>
                <a:gridCol w="588210">
                  <a:extLst>
                    <a:ext uri="{9D8B030D-6E8A-4147-A177-3AD203B41FA5}">
                      <a16:colId xmlns:a16="http://schemas.microsoft.com/office/drawing/2014/main" val="4038263642"/>
                    </a:ext>
                  </a:extLst>
                </a:gridCol>
                <a:gridCol w="588210">
                  <a:extLst>
                    <a:ext uri="{9D8B030D-6E8A-4147-A177-3AD203B41FA5}">
                      <a16:colId xmlns:a16="http://schemas.microsoft.com/office/drawing/2014/main" val="494704673"/>
                    </a:ext>
                  </a:extLst>
                </a:gridCol>
                <a:gridCol w="588210">
                  <a:extLst>
                    <a:ext uri="{9D8B030D-6E8A-4147-A177-3AD203B41FA5}">
                      <a16:colId xmlns:a16="http://schemas.microsoft.com/office/drawing/2014/main" val="1386580650"/>
                    </a:ext>
                  </a:extLst>
                </a:gridCol>
                <a:gridCol w="588210">
                  <a:extLst>
                    <a:ext uri="{9D8B030D-6E8A-4147-A177-3AD203B41FA5}">
                      <a16:colId xmlns:a16="http://schemas.microsoft.com/office/drawing/2014/main" val="3656770520"/>
                    </a:ext>
                  </a:extLst>
                </a:gridCol>
                <a:gridCol w="590669">
                  <a:extLst>
                    <a:ext uri="{9D8B030D-6E8A-4147-A177-3AD203B41FA5}">
                      <a16:colId xmlns:a16="http://schemas.microsoft.com/office/drawing/2014/main" val="3973010289"/>
                    </a:ext>
                  </a:extLst>
                </a:gridCol>
              </a:tblGrid>
              <a:tr h="308297">
                <a:tc gridSpan="3">
                  <a:txBody>
                    <a:bodyPr/>
                    <a:lstStyle/>
                    <a:p>
                      <a:pPr algn="l"/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Hospital/ Work Address :   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978" marR="59978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n-US" sz="700" dirty="0">
                          <a:effectLst/>
                        </a:rPr>
                        <a:t> </a:t>
                      </a:r>
                      <a:endParaRPr lang="en-GB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978" marR="59978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GB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978" marR="59978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l"/>
                      <a:r>
                        <a:rPr lang="en-US" sz="700" dirty="0">
                          <a:effectLst/>
                        </a:rPr>
                        <a:t> </a:t>
                      </a:r>
                      <a:endParaRPr lang="en-GB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978" marR="59978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8756870"/>
                  </a:ext>
                </a:extLst>
              </a:tr>
              <a:tr h="308297">
                <a:tc gridSpan="11">
                  <a:txBody>
                    <a:bodyPr/>
                    <a:lstStyle/>
                    <a:p>
                      <a:pPr algn="l"/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Department: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978" marR="59978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3151370"/>
                  </a:ext>
                </a:extLst>
              </a:tr>
              <a:tr h="333085">
                <a:tc>
                  <a:txBody>
                    <a:bodyPr/>
                    <a:lstStyle/>
                    <a:p>
                      <a:pPr algn="l"/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Employee number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/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NHS &amp; Cardiff University (8 digits)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/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978" marR="59978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700" dirty="0">
                          <a:effectLst/>
                        </a:rPr>
                        <a:t> </a:t>
                      </a:r>
                      <a:endParaRPr lang="en-GB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978" marR="59978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n-US" sz="700" dirty="0">
                          <a:effectLst/>
                        </a:rPr>
                        <a:t> </a:t>
                      </a:r>
                      <a:endParaRPr lang="en-GB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978" marR="59978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lang="en-US" sz="700" dirty="0">
                          <a:effectLst/>
                        </a:rPr>
                        <a:t> </a:t>
                      </a:r>
                      <a:endParaRPr lang="en-GB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978" marR="59978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700" dirty="0">
                          <a:effectLst/>
                        </a:rPr>
                        <a:t> </a:t>
                      </a:r>
                      <a:endParaRPr lang="en-GB" dirty="0"/>
                    </a:p>
                  </a:txBody>
                  <a:tcPr marL="59978" marR="59978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700" dirty="0">
                          <a:effectLst/>
                        </a:rPr>
                        <a:t> </a:t>
                      </a:r>
                      <a:endParaRPr lang="en-GB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978" marR="59978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700" dirty="0">
                          <a:effectLst/>
                        </a:rPr>
                        <a:t> </a:t>
                      </a:r>
                      <a:endParaRPr lang="en-GB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978" marR="59978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700" dirty="0">
                          <a:effectLst/>
                        </a:rPr>
                        <a:t> </a:t>
                      </a:r>
                      <a:endParaRPr lang="en-GB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978" marR="59978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700" dirty="0">
                          <a:effectLst/>
                        </a:rPr>
                        <a:t> </a:t>
                      </a:r>
                      <a:endParaRPr lang="en-GB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978" marR="59978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700" dirty="0">
                          <a:effectLst/>
                        </a:rPr>
                        <a:t> </a:t>
                      </a:r>
                      <a:endParaRPr lang="en-GB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978" marR="59978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9443951"/>
                  </a:ext>
                </a:extLst>
              </a:tr>
            </a:tbl>
          </a:graphicData>
        </a:graphic>
      </p:graphicFrame>
      <p:graphicFrame>
        <p:nvGraphicFramePr>
          <p:cNvPr id="13" name="Table 13">
            <a:extLst>
              <a:ext uri="{FF2B5EF4-FFF2-40B4-BE49-F238E27FC236}">
                <a16:creationId xmlns:a16="http://schemas.microsoft.com/office/drawing/2014/main" id="{F8FDC441-A8C1-F3E7-D8F2-04FB2A031D91}"/>
              </a:ext>
            </a:extLst>
          </p:cNvPr>
          <p:cNvGraphicFramePr>
            <a:graphicFrameLocks noGrp="1"/>
          </p:cNvGraphicFramePr>
          <p:nvPr/>
        </p:nvGraphicFramePr>
        <p:xfrm>
          <a:off x="201613" y="5558618"/>
          <a:ext cx="6468597" cy="5916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0055">
                  <a:extLst>
                    <a:ext uri="{9D8B030D-6E8A-4147-A177-3AD203B41FA5}">
                      <a16:colId xmlns:a16="http://schemas.microsoft.com/office/drawing/2014/main" val="3620366022"/>
                    </a:ext>
                  </a:extLst>
                </a:gridCol>
                <a:gridCol w="1392315">
                  <a:extLst>
                    <a:ext uri="{9D8B030D-6E8A-4147-A177-3AD203B41FA5}">
                      <a16:colId xmlns:a16="http://schemas.microsoft.com/office/drawing/2014/main" val="2983988639"/>
                    </a:ext>
                  </a:extLst>
                </a:gridCol>
                <a:gridCol w="1531547">
                  <a:extLst>
                    <a:ext uri="{9D8B030D-6E8A-4147-A177-3AD203B41FA5}">
                      <a16:colId xmlns:a16="http://schemas.microsoft.com/office/drawing/2014/main" val="124089138"/>
                    </a:ext>
                  </a:extLst>
                </a:gridCol>
                <a:gridCol w="2144680">
                  <a:extLst>
                    <a:ext uri="{9D8B030D-6E8A-4147-A177-3AD203B41FA5}">
                      <a16:colId xmlns:a16="http://schemas.microsoft.com/office/drawing/2014/main" val="3648219521"/>
                    </a:ext>
                  </a:extLst>
                </a:gridCol>
              </a:tblGrid>
              <a:tr h="591612"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  <a:p>
                      <a:pPr algn="ctr"/>
                      <a:r>
                        <a:rPr lang="en-GB" sz="1000" dirty="0"/>
                        <a:t>Associate Membership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NHS/CU</a:t>
                      </a:r>
                    </a:p>
                    <a:p>
                      <a:pPr algn="ctr"/>
                      <a:r>
                        <a:rPr lang="en-GB" sz="1100" dirty="0"/>
                        <a:t>Membership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/>
                        <a:t>Retired/Spouse</a:t>
                      </a:r>
                    </a:p>
                    <a:p>
                      <a:pPr algn="ctr"/>
                      <a:r>
                        <a:rPr lang="en-GB" sz="1050" dirty="0"/>
                        <a:t>Membership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dirty="0"/>
                        <a:t>Annual                 </a:t>
                      </a:r>
                    </a:p>
                    <a:p>
                      <a:pPr algn="l"/>
                      <a:r>
                        <a:rPr lang="en-GB" sz="1100" dirty="0"/>
                        <a:t>Subscription</a:t>
                      </a:r>
                    </a:p>
                  </a:txBody>
                  <a:tcPr>
                    <a:solidFill>
                      <a:srgbClr val="D236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8805168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4A8C449C-97A5-B894-0ED7-D0697CCDB20E}"/>
              </a:ext>
            </a:extLst>
          </p:cNvPr>
          <p:cNvSpPr txBox="1"/>
          <p:nvPr/>
        </p:nvSpPr>
        <p:spPr>
          <a:xfrm>
            <a:off x="-446295" y="5345927"/>
            <a:ext cx="766382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dirty="0"/>
              <a:t>Please indicate clearly by circling your desired membership category, if annual subscription also select the correct amount applicable  :</a:t>
            </a:r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0B815131-3EF5-0FDA-9ABE-E767849BF6FB}"/>
              </a:ext>
            </a:extLst>
          </p:cNvPr>
          <p:cNvGraphicFramePr>
            <a:graphicFrameLocks noGrp="1"/>
          </p:cNvGraphicFramePr>
          <p:nvPr/>
        </p:nvGraphicFramePr>
        <p:xfrm>
          <a:off x="187791" y="6130082"/>
          <a:ext cx="6475233" cy="44539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247415">
                  <a:extLst>
                    <a:ext uri="{9D8B030D-6E8A-4147-A177-3AD203B41FA5}">
                      <a16:colId xmlns:a16="http://schemas.microsoft.com/office/drawing/2014/main" val="177569009"/>
                    </a:ext>
                  </a:extLst>
                </a:gridCol>
                <a:gridCol w="2227818">
                  <a:extLst>
                    <a:ext uri="{9D8B030D-6E8A-4147-A177-3AD203B41FA5}">
                      <a16:colId xmlns:a16="http://schemas.microsoft.com/office/drawing/2014/main" val="4123596798"/>
                    </a:ext>
                  </a:extLst>
                </a:gridCol>
              </a:tblGrid>
              <a:tr h="103867">
                <a:tc gridSpan="2">
                  <a:txBody>
                    <a:bodyPr/>
                    <a:lstStyle/>
                    <a:p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GB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0960496"/>
                  </a:ext>
                </a:extLst>
              </a:tr>
              <a:tr h="292991">
                <a:tc>
                  <a:txBody>
                    <a:bodyPr/>
                    <a:lstStyle/>
                    <a:p>
                      <a:pPr marL="62230"/>
                      <a:r>
                        <a:rPr lang="en-US" sz="1000" spc="-10" dirty="0">
                          <a:solidFill>
                            <a:schemeClr val="tx1"/>
                          </a:solidFill>
                          <a:effectLst/>
                        </a:rPr>
                        <a:t>P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ropo</a:t>
                      </a:r>
                      <a:r>
                        <a:rPr lang="en-US" sz="1000" spc="-5" dirty="0">
                          <a:solidFill>
                            <a:schemeClr val="tx1"/>
                          </a:solidFill>
                          <a:effectLst/>
                        </a:rPr>
                        <a:t>s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ed</a:t>
                      </a:r>
                      <a:r>
                        <a:rPr lang="en-US" sz="1000" spc="14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000" spc="-15" dirty="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y (if applicable) 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60960"/>
                      <a:r>
                        <a:rPr lang="en-US" sz="1000" spc="5" dirty="0">
                          <a:solidFill>
                            <a:schemeClr val="tx1"/>
                          </a:solidFill>
                          <a:effectLst/>
                        </a:rPr>
                        <a:t>Currently An Active Member 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?</a:t>
                      </a:r>
                      <a:r>
                        <a:rPr lang="en-US" sz="1000" spc="-2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YES</a:t>
                      </a:r>
                      <a:r>
                        <a:rPr lang="en-US" sz="1000" spc="-2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sz="1000" spc="1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NO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4696655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1927A06D-D153-00E1-5780-642BC0E5BB19}"/>
              </a:ext>
            </a:extLst>
          </p:cNvPr>
          <p:cNvGraphicFramePr>
            <a:graphicFrameLocks noGrp="1"/>
          </p:cNvGraphicFramePr>
          <p:nvPr/>
        </p:nvGraphicFramePr>
        <p:xfrm>
          <a:off x="124277" y="6575474"/>
          <a:ext cx="6522009" cy="20949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19789">
                  <a:extLst>
                    <a:ext uri="{9D8B030D-6E8A-4147-A177-3AD203B41FA5}">
                      <a16:colId xmlns:a16="http://schemas.microsoft.com/office/drawing/2014/main" val="415089287"/>
                    </a:ext>
                  </a:extLst>
                </a:gridCol>
                <a:gridCol w="1326843">
                  <a:extLst>
                    <a:ext uri="{9D8B030D-6E8A-4147-A177-3AD203B41FA5}">
                      <a16:colId xmlns:a16="http://schemas.microsoft.com/office/drawing/2014/main" val="1997890326"/>
                    </a:ext>
                  </a:extLst>
                </a:gridCol>
                <a:gridCol w="1395988">
                  <a:extLst>
                    <a:ext uri="{9D8B030D-6E8A-4147-A177-3AD203B41FA5}">
                      <a16:colId xmlns:a16="http://schemas.microsoft.com/office/drawing/2014/main" val="1820400834"/>
                    </a:ext>
                  </a:extLst>
                </a:gridCol>
                <a:gridCol w="1395988">
                  <a:extLst>
                    <a:ext uri="{9D8B030D-6E8A-4147-A177-3AD203B41FA5}">
                      <a16:colId xmlns:a16="http://schemas.microsoft.com/office/drawing/2014/main" val="3056404181"/>
                    </a:ext>
                  </a:extLst>
                </a:gridCol>
                <a:gridCol w="1483401">
                  <a:extLst>
                    <a:ext uri="{9D8B030D-6E8A-4147-A177-3AD203B41FA5}">
                      <a16:colId xmlns:a16="http://schemas.microsoft.com/office/drawing/2014/main" val="830993169"/>
                    </a:ext>
                  </a:extLst>
                </a:gridCol>
              </a:tblGrid>
              <a:tr h="262210">
                <a:tc>
                  <a:txBody>
                    <a:bodyPr/>
                    <a:lstStyle/>
                    <a:p>
                      <a:pPr algn="l"/>
                      <a:r>
                        <a:rPr lang="en-GB" sz="1400" dirty="0">
                          <a:effectLst/>
                          <a:latin typeface="+mn-lt"/>
                        </a:rPr>
                        <a:t> </a:t>
                      </a:r>
                      <a:endParaRPr lang="en-GB" sz="10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effectLst/>
                        </a:rPr>
                        <a:t>Membership Fee Only</a:t>
                      </a:r>
                      <a:endParaRPr lang="en-GB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effectLst/>
                        </a:rPr>
                        <a:t>Swim Ticket</a:t>
                      </a:r>
                      <a:endParaRPr lang="en-GB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effectLst/>
                        </a:rPr>
                        <a:t>Gym Ticket</a:t>
                      </a:r>
                      <a:endParaRPr lang="en-GB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effectLst/>
                        </a:rPr>
                        <a:t>Multi Ticket </a:t>
                      </a:r>
                      <a:endParaRPr lang="en-GB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12499704"/>
                  </a:ext>
                </a:extLst>
              </a:tr>
              <a:tr h="615328">
                <a:tc>
                  <a:txBody>
                    <a:bodyPr/>
                    <a:lstStyle/>
                    <a:p>
                      <a:pPr algn="l"/>
                      <a:r>
                        <a:rPr lang="en-GB" sz="10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Monthly Ticket Options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endParaRPr lang="en-GB" sz="900" dirty="0">
                        <a:effectLst/>
                      </a:endParaRPr>
                    </a:p>
                    <a:p>
                      <a:pPr algn="l"/>
                      <a:r>
                        <a:rPr lang="en-GB" sz="900" dirty="0">
                          <a:effectLst/>
                        </a:rPr>
                        <a:t>£11.65 NHS/CU</a:t>
                      </a:r>
                    </a:p>
                    <a:p>
                      <a:pPr algn="l"/>
                      <a:r>
                        <a:rPr lang="en-GB" sz="900" dirty="0">
                          <a:effectLst/>
                        </a:rPr>
                        <a:t>£13.75 Associate</a:t>
                      </a:r>
                    </a:p>
                    <a:p>
                      <a:pPr algn="l"/>
                      <a:r>
                        <a:rPr lang="en-GB" sz="900" dirty="0">
                          <a:effectLst/>
                        </a:rPr>
                        <a:t>£9.60 Spouse</a:t>
                      </a:r>
                    </a:p>
                    <a:p>
                      <a:pPr algn="l"/>
                      <a:endParaRPr lang="en-GB" sz="1000" dirty="0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900" dirty="0">
                          <a:effectLst/>
                        </a:rPr>
                        <a:t>£30.00 NHS/CU</a:t>
                      </a:r>
                    </a:p>
                    <a:p>
                      <a:pPr algn="l"/>
                      <a:r>
                        <a:rPr lang="en-GB" sz="900" dirty="0">
                          <a:effectLst/>
                        </a:rPr>
                        <a:t>£34.50 Assoc/Spouse</a:t>
                      </a:r>
                    </a:p>
                    <a:p>
                      <a:pPr algn="l"/>
                      <a:endParaRPr lang="en-GB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900" b="0" dirty="0">
                          <a:effectLst/>
                        </a:rPr>
                        <a:t>£37.00 NHS/CU</a:t>
                      </a:r>
                    </a:p>
                    <a:p>
                      <a:pPr algn="l"/>
                      <a:r>
                        <a:rPr lang="en-GB" sz="900" b="0" dirty="0">
                          <a:effectLst/>
                        </a:rPr>
                        <a:t>£27.00 NHS/CU Off-Peak</a:t>
                      </a:r>
                    </a:p>
                    <a:p>
                      <a:pPr algn="l"/>
                      <a:r>
                        <a:rPr lang="en-GB" sz="900" b="0" dirty="0">
                          <a:effectLst/>
                        </a:rPr>
                        <a:t>£40.00 Assoc /Spouse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900" dirty="0">
                          <a:effectLst/>
                        </a:rPr>
                        <a:t>£38.00 NHS/CU</a:t>
                      </a:r>
                    </a:p>
                    <a:p>
                      <a:pPr algn="l"/>
                      <a:r>
                        <a:rPr lang="en-GB" sz="900" dirty="0">
                          <a:effectLst/>
                        </a:rPr>
                        <a:t>£430.00 NHS/CU ANNUAL</a:t>
                      </a:r>
                    </a:p>
                    <a:p>
                      <a:pPr algn="l"/>
                      <a:r>
                        <a:rPr lang="en-GB" sz="900" dirty="0">
                          <a:effectLst/>
                        </a:rPr>
                        <a:t>£42.00 Assoc /Spouse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£490.00 Assoc ANNUAL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41559757"/>
                  </a:ext>
                </a:extLst>
              </a:tr>
              <a:tr h="826906">
                <a:tc>
                  <a:txBody>
                    <a:bodyPr/>
                    <a:lstStyle/>
                    <a:p>
                      <a:pPr algn="l"/>
                      <a:r>
                        <a:rPr lang="en-GB" sz="900" dirty="0">
                          <a:effectLst/>
                        </a:rPr>
                        <a:t>What you get</a:t>
                      </a:r>
                      <a:endParaRPr lang="en-GB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effectLst/>
                        </a:rPr>
                        <a:t>Pay as you go to use the facilities</a:t>
                      </a:r>
                      <a:endParaRPr lang="en-GB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>
                          <a:effectLst/>
                        </a:rPr>
                        <a:t>Includes use of Swimming pool and</a:t>
                      </a:r>
                    </a:p>
                    <a:p>
                      <a:pPr algn="ctr"/>
                      <a:r>
                        <a:rPr lang="en-GB" sz="1000">
                          <a:effectLst/>
                        </a:rPr>
                        <a:t>pay as you go to use the rest of the facilities</a:t>
                      </a:r>
                      <a:endParaRPr lang="en-GB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effectLst/>
                        </a:rPr>
                        <a:t>Includes use of Gym and pay as you go </a:t>
                      </a:r>
                    </a:p>
                    <a:p>
                      <a:pPr algn="ctr"/>
                      <a:r>
                        <a:rPr lang="en-GB" sz="1000" dirty="0">
                          <a:effectLst/>
                        </a:rPr>
                        <a:t>to use the rest of the facilities</a:t>
                      </a:r>
                      <a:endParaRPr lang="en-GB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effectLst/>
                        </a:rPr>
                        <a:t>All-inclusive for gym, classes and swimming pool plus off-peak courts or pay only £4.50 for squash/ Badminton courts booked on day of play </a:t>
                      </a:r>
                      <a:endParaRPr lang="en-GB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39854764"/>
                  </a:ext>
                </a:extLst>
              </a:tr>
              <a:tr h="275635">
                <a:tc>
                  <a:txBody>
                    <a:bodyPr/>
                    <a:lstStyle/>
                    <a:p>
                      <a:pPr algn="l"/>
                      <a:r>
                        <a:rPr lang="en-GB" sz="10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Chosen Ticket Price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dirty="0">
                          <a:effectLst/>
                        </a:rPr>
                        <a:t>£</a:t>
                      </a:r>
                      <a:endParaRPr lang="en-GB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effectLst/>
                        </a:rPr>
                        <a:t> </a:t>
                      </a:r>
                      <a:endParaRPr lang="en-GB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effectLst/>
                        </a:rPr>
                        <a:t> </a:t>
                      </a:r>
                      <a:endParaRPr lang="en-GB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01858536"/>
                  </a:ext>
                </a:extLst>
              </a:tr>
            </a:tbl>
          </a:graphicData>
        </a:graphic>
      </p:graphicFrame>
      <p:sp>
        <p:nvSpPr>
          <p:cNvPr id="23" name="Rectangle 10">
            <a:extLst>
              <a:ext uri="{FF2B5EF4-FFF2-40B4-BE49-F238E27FC236}">
                <a16:creationId xmlns:a16="http://schemas.microsoft.com/office/drawing/2014/main" id="{E3D0B924-3EE7-BC81-5B8E-A32F1AD476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827" y="8687011"/>
            <a:ext cx="5842350" cy="10618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icrosoft Sans Serif" panose="020B0604020202020204" pitchFamily="34" charset="0"/>
                <a:ea typeface="Times New Roman" panose="02020603050405020304" pitchFamily="18" charset="0"/>
                <a:cs typeface="Microsoft Sans Serif" panose="020B0604020202020204" pitchFamily="34" charset="0"/>
              </a:rPr>
              <a:t>Please can you confirm your preferred method of contact for future events &amp; offers?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icrosoft Sans Serif" panose="020B0604020202020204" pitchFamily="34" charset="0"/>
                <a:ea typeface="Times New Roman" panose="02020603050405020304" pitchFamily="18" charset="0"/>
                <a:cs typeface="Microsoft Sans Serif" panose="020B0604020202020204" pitchFamily="34" charset="0"/>
              </a:rPr>
              <a:t> Any data supplied by you on this form will be processed in accordance with The Data Protection Act 1998. </a:t>
            </a:r>
            <a:endParaRPr kumimoji="0" lang="en-GB" altLang="en-US" sz="3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icrosoft Sans Serif" panose="020B0604020202020204" pitchFamily="34" charset="0"/>
                <a:ea typeface="Times New Roman" panose="02020603050405020304" pitchFamily="18" charset="0"/>
                <a:cs typeface="Microsoft Sans Serif" panose="020B0604020202020204" pitchFamily="34" charset="0"/>
              </a:rPr>
              <a:t>                                  By </a:t>
            </a:r>
            <a:r>
              <a:rPr lang="en-US" altLang="en-US" sz="900" dirty="0">
                <a:latin typeface="Microsoft Sans Serif" panose="020B0604020202020204" pitchFamily="34" charset="0"/>
                <a:ea typeface="Times New Roman" panose="02020603050405020304" pitchFamily="18" charset="0"/>
                <a:cs typeface="Microsoft Sans Serif" panose="020B0604020202020204" pitchFamily="34" charset="0"/>
              </a:rPr>
              <a:t>phone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icrosoft Sans Serif" panose="020B0604020202020204" pitchFamily="34" charset="0"/>
                <a:ea typeface="Times New Roman" panose="02020603050405020304" pitchFamily="18" charset="0"/>
                <a:cs typeface="Microsoft Sans Serif" panose="020B0604020202020204" pitchFamily="34" charset="0"/>
              </a:rPr>
              <a:t>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icrosoft Sans Serif" panose="020B0604020202020204" pitchFamily="34" charset="0"/>
                <a:ea typeface="Times New Roman" panose="02020603050405020304" pitchFamily="18" charset="0"/>
                <a:cs typeface="Microsoft Sans Serif" panose="020B0604020202020204" pitchFamily="34" charset="0"/>
                <a:sym typeface="Wingdings" panose="05000000000000000000" pitchFamily="2" charset="2"/>
              </a:rPr>
              <a:t>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icrosoft Sans Serif" panose="020B0604020202020204" pitchFamily="34" charset="0"/>
                <a:ea typeface="Times New Roman" panose="02020603050405020304" pitchFamily="18" charset="0"/>
                <a:cs typeface="Microsoft Sans Serif" panose="020B0604020202020204" pitchFamily="34" charset="0"/>
              </a:rPr>
              <a:t> 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icrosoft Sans Serif" panose="020B0604020202020204" pitchFamily="34" charset="0"/>
                <a:ea typeface="Times New Roman" panose="02020603050405020304" pitchFamily="18" charset="0"/>
                <a:cs typeface="Microsoft Sans Serif" panose="020B0604020202020204" pitchFamily="34" charset="0"/>
                <a:sym typeface="Wingdings" panose="05000000000000000000" pitchFamily="2" charset="2"/>
              </a:rPr>
              <a:t> </a:t>
            </a:r>
            <a:r>
              <a:rPr kumimoji="0" lang="en-US" altLang="en-US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BatangChe" panose="02030609000101010101" pitchFamily="49" charset="-127"/>
                <a:sym typeface="Wingdings" panose="05000000000000000000" pitchFamily="2" charset="2"/>
              </a:rPr>
              <a:t>                 </a:t>
            </a:r>
            <a:r>
              <a:rPr kumimoji="0" lang="en-US" altLang="en-US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icrosoft Sans Serif" panose="020B0604020202020204" pitchFamily="34" charset="0"/>
                <a:ea typeface="Times New Roman" panose="02020603050405020304" pitchFamily="18" charset="0"/>
                <a:cs typeface="BatangChe" panose="02030609000101010101" pitchFamily="49" charset="-127"/>
                <a:sym typeface="Wingdings" panose="05000000000000000000" pitchFamily="2" charset="2"/>
              </a:rPr>
              <a:t>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icrosoft Sans Serif" panose="020B0604020202020204" pitchFamily="34" charset="0"/>
                <a:ea typeface="Times New Roman" panose="02020603050405020304" pitchFamily="18" charset="0"/>
                <a:cs typeface="Microsoft Sans Serif" panose="020B0604020202020204" pitchFamily="34" charset="0"/>
                <a:sym typeface="Wingdings" panose="05000000000000000000" pitchFamily="2" charset="2"/>
              </a:rPr>
              <a:t>By email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icrosoft Sans Serif" panose="020B0604020202020204" pitchFamily="34" charset="0"/>
                <a:ea typeface="Times New Roman" panose="02020603050405020304" pitchFamily="18" charset="0"/>
                <a:cs typeface="Microsoft Sans Serif" panose="020B0604020202020204" pitchFamily="34" charset="0"/>
                <a:sym typeface="Wingdings" panose="05000000000000000000" pitchFamily="2" charset="2"/>
              </a:rPr>
              <a:t></a:t>
            </a:r>
            <a:r>
              <a:rPr kumimoji="0" lang="en-US" altLang="en-US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BatangChe" panose="02030609000101010101" pitchFamily="49" charset="-127"/>
              </a:rPr>
              <a:t>                </a:t>
            </a:r>
            <a:r>
              <a:rPr kumimoji="0" lang="en-US" altLang="en-US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icrosoft Sans Serif" panose="020B0604020202020204" pitchFamily="34" charset="0"/>
                <a:ea typeface="Times New Roman" panose="02020603050405020304" pitchFamily="18" charset="0"/>
                <a:cs typeface="BatangChe" panose="02030609000101010101" pitchFamily="49" charset="-127"/>
                <a:sym typeface="Wingdings" panose="05000000000000000000" pitchFamily="2" charset="2"/>
              </a:rPr>
              <a:t>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icrosoft Sans Serif" panose="020B0604020202020204" pitchFamily="34" charset="0"/>
                <a:ea typeface="Times New Roman" panose="02020603050405020304" pitchFamily="18" charset="0"/>
                <a:cs typeface="Microsoft Sans Serif" panose="020B0604020202020204" pitchFamily="34" charset="0"/>
                <a:sym typeface="Wingdings" panose="05000000000000000000" pitchFamily="2" charset="2"/>
              </a:rPr>
              <a:t>Neither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icrosoft Sans Serif" panose="020B0604020202020204" pitchFamily="34" charset="0"/>
                <a:ea typeface="Times New Roman" panose="02020603050405020304" pitchFamily="18" charset="0"/>
                <a:cs typeface="Microsoft Sans Serif" panose="020B0604020202020204" pitchFamily="34" charset="0"/>
                <a:sym typeface="Wingdings" panose="05000000000000000000" pitchFamily="2" charset="2"/>
              </a:rPr>
              <a:t></a:t>
            </a:r>
            <a:endParaRPr kumimoji="0" lang="en-GB" altLang="en-US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I confirm that I have read and understood a copy of the Terms and Conditions and that I will abide by them</a:t>
            </a:r>
            <a:endParaRPr kumimoji="0" lang="en-GB" altLang="en-US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sym typeface="Wingdings" panose="05000000000000000000" pitchFamily="2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icrosoft Sans Serif" panose="020B0604020202020204" pitchFamily="34" charset="0"/>
              <a:ea typeface="Times New Roman" panose="02020603050405020304" pitchFamily="18" charset="0"/>
              <a:cs typeface="Microsoft Sans Serif" panose="020B0604020202020204" pitchFamily="34" charset="0"/>
              <a:sym typeface="Wingdings" panose="05000000000000000000" pitchFamily="2" charset="2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968337C-99D1-FDEB-439F-0C8F1DF16CCD}"/>
              </a:ext>
            </a:extLst>
          </p:cNvPr>
          <p:cNvSpPr txBox="1"/>
          <p:nvPr/>
        </p:nvSpPr>
        <p:spPr>
          <a:xfrm>
            <a:off x="230392" y="9386546"/>
            <a:ext cx="64716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Member Signature:                                                                                           Dated:</a:t>
            </a:r>
          </a:p>
          <a:p>
            <a:r>
              <a:rPr lang="en-GB" sz="1200" dirty="0"/>
              <a:t>Received By :                             Joining Fee paid:                                            Dated: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DC8F7203-F317-DCC7-7CCA-FDC8CA8C944F}"/>
              </a:ext>
            </a:extLst>
          </p:cNvPr>
          <p:cNvCxnSpPr>
            <a:cxnSpLocks/>
            <a:stCxn id="27" idx="1"/>
          </p:cNvCxnSpPr>
          <p:nvPr/>
        </p:nvCxnSpPr>
        <p:spPr>
          <a:xfrm>
            <a:off x="230392" y="9617379"/>
            <a:ext cx="644343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>
            <a:extLst>
              <a:ext uri="{FF2B5EF4-FFF2-40B4-BE49-F238E27FC236}">
                <a16:creationId xmlns:a16="http://schemas.microsoft.com/office/drawing/2014/main" id="{FE38F1A9-6316-6A80-1027-F6CAE2E0964D}"/>
              </a:ext>
            </a:extLst>
          </p:cNvPr>
          <p:cNvSpPr/>
          <p:nvPr/>
        </p:nvSpPr>
        <p:spPr>
          <a:xfrm>
            <a:off x="1851865" y="833219"/>
            <a:ext cx="3150671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Application For Membership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793FD2B-E9AF-78DA-8770-8E2BD2FFC936}"/>
              </a:ext>
            </a:extLst>
          </p:cNvPr>
          <p:cNvSpPr txBox="1"/>
          <p:nvPr/>
        </p:nvSpPr>
        <p:spPr>
          <a:xfrm>
            <a:off x="0" y="1278318"/>
            <a:ext cx="693242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To: The Fitness14 Club Manager,</a:t>
            </a:r>
          </a:p>
          <a:p>
            <a:r>
              <a:rPr lang="en-GB" sz="1100" dirty="0"/>
              <a:t>I wish to be enrolled as a Member of the Cardiff Medical Centre Sports &amp; Social Club and agree to abide by the rules appertaining thereto.</a:t>
            </a:r>
            <a:endParaRPr lang="en-GB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DA2FE191-7784-BE42-C11F-38B19AF26993}"/>
              </a:ext>
            </a:extLst>
          </p:cNvPr>
          <p:cNvSpPr txBox="1"/>
          <p:nvPr/>
        </p:nvSpPr>
        <p:spPr>
          <a:xfrm>
            <a:off x="5391435" y="5511289"/>
            <a:ext cx="1446029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>
                <a:solidFill>
                  <a:schemeClr val="bg1"/>
                </a:solidFill>
              </a:rPr>
              <a:t>£140.00 NHS/CU</a:t>
            </a:r>
          </a:p>
          <a:p>
            <a:r>
              <a:rPr lang="en-GB" sz="900" dirty="0">
                <a:solidFill>
                  <a:schemeClr val="bg1"/>
                </a:solidFill>
              </a:rPr>
              <a:t>£165.00 Associate</a:t>
            </a:r>
          </a:p>
          <a:p>
            <a:r>
              <a:rPr lang="en-GB" sz="900" dirty="0">
                <a:solidFill>
                  <a:schemeClr val="bg1"/>
                </a:solidFill>
              </a:rPr>
              <a:t>£115.00  Retried/Spouse</a:t>
            </a:r>
          </a:p>
          <a:p>
            <a:r>
              <a:rPr lang="en-GB" sz="900" dirty="0">
                <a:solidFill>
                  <a:schemeClr val="bg1"/>
                </a:solidFill>
              </a:rPr>
              <a:t>£90.00     L.T.R </a:t>
            </a:r>
          </a:p>
          <a:p>
            <a:endParaRPr lang="en-GB" sz="900" dirty="0">
              <a:solidFill>
                <a:schemeClr val="bg1"/>
              </a:solidFill>
            </a:endParaRP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2CD0D116-571D-DBD1-73F9-C1C664D8E179}"/>
              </a:ext>
            </a:extLst>
          </p:cNvPr>
          <p:cNvCxnSpPr>
            <a:cxnSpLocks/>
          </p:cNvCxnSpPr>
          <p:nvPr/>
        </p:nvCxnSpPr>
        <p:spPr>
          <a:xfrm>
            <a:off x="214194" y="9848211"/>
            <a:ext cx="644343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Oval 2">
            <a:extLst>
              <a:ext uri="{FF2B5EF4-FFF2-40B4-BE49-F238E27FC236}">
                <a16:creationId xmlns:a16="http://schemas.microsoft.com/office/drawing/2014/main" id="{54A0AD5F-B024-9DAB-9B36-00EE32581425}"/>
              </a:ext>
            </a:extLst>
          </p:cNvPr>
          <p:cNvSpPr/>
          <p:nvPr/>
        </p:nvSpPr>
        <p:spPr>
          <a:xfrm rot="962851">
            <a:off x="5080702" y="247641"/>
            <a:ext cx="771240" cy="674257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/>
              <a:t>From April 2024</a:t>
            </a:r>
          </a:p>
        </p:txBody>
      </p:sp>
    </p:spTree>
    <p:extLst>
      <p:ext uri="{BB962C8B-B14F-4D97-AF65-F5344CB8AC3E}">
        <p14:creationId xmlns:p14="http://schemas.microsoft.com/office/powerpoint/2010/main" val="8267260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389</TotalTime>
  <Words>453</Words>
  <Application>Microsoft Office PowerPoint</Application>
  <PresentationFormat>A4 Paper (210x297 mm)</PresentationFormat>
  <Paragraphs>138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Microsoft Sans Serif</vt:lpstr>
      <vt:lpstr>Times New Roman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membership</dc:creator>
  <cp:lastModifiedBy>Info</cp:lastModifiedBy>
  <cp:revision>23</cp:revision>
  <cp:lastPrinted>2022-12-22T16:28:15Z</cp:lastPrinted>
  <dcterms:created xsi:type="dcterms:W3CDTF">2022-08-03T11:37:11Z</dcterms:created>
  <dcterms:modified xsi:type="dcterms:W3CDTF">2024-07-26T09:37:05Z</dcterms:modified>
</cp:coreProperties>
</file>