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31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6399B5-A7A0-4548-98F2-01C8BDAC6EC4}"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3932908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6399B5-A7A0-4548-98F2-01C8BDAC6EC4}"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132721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6399B5-A7A0-4548-98F2-01C8BDAC6EC4}"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337571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6399B5-A7A0-4548-98F2-01C8BDAC6EC4}"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103272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6399B5-A7A0-4548-98F2-01C8BDAC6EC4}"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403004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6399B5-A7A0-4548-98F2-01C8BDAC6EC4}" type="datetimeFigureOut">
              <a:rPr lang="en-GB" smtClean="0"/>
              <a:t>05/09/2023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43001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6399B5-A7A0-4548-98F2-01C8BDAC6EC4}" type="datetimeFigureOut">
              <a:rPr lang="en-GB" smtClean="0"/>
              <a:t>05/09/2023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303465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6399B5-A7A0-4548-98F2-01C8BDAC6EC4}" type="datetimeFigureOut">
              <a:rPr lang="en-GB" smtClean="0"/>
              <a:t>05/09/2023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3316235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399B5-A7A0-4548-98F2-01C8BDAC6EC4}" type="datetimeFigureOut">
              <a:rPr lang="en-GB" smtClean="0"/>
              <a:t>05/09/2023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3206004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66399B5-A7A0-4548-98F2-01C8BDAC6EC4}" type="datetimeFigureOut">
              <a:rPr lang="en-GB" smtClean="0"/>
              <a:t>05/09/2023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1787754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66399B5-A7A0-4548-98F2-01C8BDAC6EC4}" type="datetimeFigureOut">
              <a:rPr lang="en-GB" smtClean="0"/>
              <a:t>05/09/2023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959DCF-FAE6-47F2-B6E7-6D37A9981999}" type="slidenum">
              <a:rPr lang="en-GB" smtClean="0"/>
              <a:t>‹#›</a:t>
            </a:fld>
            <a:endParaRPr lang="en-GB"/>
          </a:p>
        </p:txBody>
      </p:sp>
    </p:spTree>
    <p:extLst>
      <p:ext uri="{BB962C8B-B14F-4D97-AF65-F5344CB8AC3E}">
        <p14:creationId xmlns:p14="http://schemas.microsoft.com/office/powerpoint/2010/main" val="32042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66399B5-A7A0-4548-98F2-01C8BDAC6EC4}" type="datetimeFigureOut">
              <a:rPr lang="en-GB" smtClean="0"/>
              <a:t>05/09/2023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C959DCF-FAE6-47F2-B6E7-6D37A9981999}" type="slidenum">
              <a:rPr lang="en-GB" smtClean="0"/>
              <a:t>‹#›</a:t>
            </a:fld>
            <a:endParaRPr lang="en-GB"/>
          </a:p>
        </p:txBody>
      </p:sp>
    </p:spTree>
    <p:extLst>
      <p:ext uri="{BB962C8B-B14F-4D97-AF65-F5344CB8AC3E}">
        <p14:creationId xmlns:p14="http://schemas.microsoft.com/office/powerpoint/2010/main" val="4239860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92CFA534-ADF5-B67E-C3F1-9EEBD07BF6DE}"/>
              </a:ext>
            </a:extLst>
          </p:cNvPr>
          <p:cNvSpPr/>
          <p:nvPr/>
        </p:nvSpPr>
        <p:spPr>
          <a:xfrm>
            <a:off x="0" y="782583"/>
            <a:ext cx="6858000" cy="40729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 name="Group 3">
            <a:extLst>
              <a:ext uri="{FF2B5EF4-FFF2-40B4-BE49-F238E27FC236}">
                <a16:creationId xmlns:a16="http://schemas.microsoft.com/office/drawing/2014/main" id="{60DAC27F-A956-F4C0-CEC0-E9700BECD2CF}"/>
              </a:ext>
            </a:extLst>
          </p:cNvPr>
          <p:cNvGrpSpPr/>
          <p:nvPr/>
        </p:nvGrpSpPr>
        <p:grpSpPr>
          <a:xfrm>
            <a:off x="-5" y="87058"/>
            <a:ext cx="6858001" cy="695325"/>
            <a:chOff x="-1" y="4605337"/>
            <a:chExt cx="6858001" cy="695325"/>
          </a:xfrm>
        </p:grpSpPr>
        <p:sp>
          <p:nvSpPr>
            <p:cNvPr id="5" name="Rectangle 4">
              <a:extLst>
                <a:ext uri="{FF2B5EF4-FFF2-40B4-BE49-F238E27FC236}">
                  <a16:creationId xmlns:a16="http://schemas.microsoft.com/office/drawing/2014/main" id="{4D7D2B0B-521F-9609-66A6-097A36429F94}"/>
                </a:ext>
              </a:extLst>
            </p:cNvPr>
            <p:cNvSpPr/>
            <p:nvPr/>
          </p:nvSpPr>
          <p:spPr>
            <a:xfrm>
              <a:off x="-1" y="4605337"/>
              <a:ext cx="6858001" cy="695325"/>
            </a:xfrm>
            <a:prstGeom prst="rect">
              <a:avLst/>
            </a:prstGeom>
            <a:solidFill>
              <a:srgbClr val="0895C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6" name="Picture 5" descr="A picture containing drawing&#10;&#10;Description automatically generated">
              <a:extLst>
                <a:ext uri="{FF2B5EF4-FFF2-40B4-BE49-F238E27FC236}">
                  <a16:creationId xmlns:a16="http://schemas.microsoft.com/office/drawing/2014/main" id="{9356A030-C839-C34A-5E87-41D963E210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9820" y="4621530"/>
              <a:ext cx="2118360" cy="662940"/>
            </a:xfrm>
            <a:prstGeom prst="rect">
              <a:avLst/>
            </a:prstGeom>
          </p:spPr>
        </p:pic>
      </p:grpSp>
      <p:graphicFrame>
        <p:nvGraphicFramePr>
          <p:cNvPr id="7" name="Table 6">
            <a:extLst>
              <a:ext uri="{FF2B5EF4-FFF2-40B4-BE49-F238E27FC236}">
                <a16:creationId xmlns:a16="http://schemas.microsoft.com/office/drawing/2014/main" id="{F0007721-2572-3B4D-9D1E-F217D396791B}"/>
              </a:ext>
            </a:extLst>
          </p:cNvPr>
          <p:cNvGraphicFramePr>
            <a:graphicFrameLocks noGrp="1"/>
          </p:cNvGraphicFramePr>
          <p:nvPr/>
        </p:nvGraphicFramePr>
        <p:xfrm>
          <a:off x="97517" y="1752719"/>
          <a:ext cx="6662963" cy="1800858"/>
        </p:xfrm>
        <a:graphic>
          <a:graphicData uri="http://schemas.openxmlformats.org/drawingml/2006/table">
            <a:tbl>
              <a:tblPr firstRow="1" firstCol="1" bandRow="1">
                <a:tableStyleId>{5C22544A-7EE6-4342-B048-85BDC9FD1C3A}</a:tableStyleId>
              </a:tblPr>
              <a:tblGrid>
                <a:gridCol w="938615">
                  <a:extLst>
                    <a:ext uri="{9D8B030D-6E8A-4147-A177-3AD203B41FA5}">
                      <a16:colId xmlns:a16="http://schemas.microsoft.com/office/drawing/2014/main" val="1664614718"/>
                    </a:ext>
                  </a:extLst>
                </a:gridCol>
                <a:gridCol w="97965">
                  <a:extLst>
                    <a:ext uri="{9D8B030D-6E8A-4147-A177-3AD203B41FA5}">
                      <a16:colId xmlns:a16="http://schemas.microsoft.com/office/drawing/2014/main" val="2943766204"/>
                    </a:ext>
                  </a:extLst>
                </a:gridCol>
                <a:gridCol w="328979">
                  <a:extLst>
                    <a:ext uri="{9D8B030D-6E8A-4147-A177-3AD203B41FA5}">
                      <a16:colId xmlns:a16="http://schemas.microsoft.com/office/drawing/2014/main" val="1443901762"/>
                    </a:ext>
                  </a:extLst>
                </a:gridCol>
                <a:gridCol w="328979">
                  <a:extLst>
                    <a:ext uri="{9D8B030D-6E8A-4147-A177-3AD203B41FA5}">
                      <a16:colId xmlns:a16="http://schemas.microsoft.com/office/drawing/2014/main" val="398633790"/>
                    </a:ext>
                  </a:extLst>
                </a:gridCol>
                <a:gridCol w="328979">
                  <a:extLst>
                    <a:ext uri="{9D8B030D-6E8A-4147-A177-3AD203B41FA5}">
                      <a16:colId xmlns:a16="http://schemas.microsoft.com/office/drawing/2014/main" val="2268376893"/>
                    </a:ext>
                  </a:extLst>
                </a:gridCol>
                <a:gridCol w="328979">
                  <a:extLst>
                    <a:ext uri="{9D8B030D-6E8A-4147-A177-3AD203B41FA5}">
                      <a16:colId xmlns:a16="http://schemas.microsoft.com/office/drawing/2014/main" val="1623947039"/>
                    </a:ext>
                  </a:extLst>
                </a:gridCol>
                <a:gridCol w="195930">
                  <a:extLst>
                    <a:ext uri="{9D8B030D-6E8A-4147-A177-3AD203B41FA5}">
                      <a16:colId xmlns:a16="http://schemas.microsoft.com/office/drawing/2014/main" val="1598456801"/>
                    </a:ext>
                  </a:extLst>
                </a:gridCol>
                <a:gridCol w="328979">
                  <a:extLst>
                    <a:ext uri="{9D8B030D-6E8A-4147-A177-3AD203B41FA5}">
                      <a16:colId xmlns:a16="http://schemas.microsoft.com/office/drawing/2014/main" val="4049485763"/>
                    </a:ext>
                  </a:extLst>
                </a:gridCol>
                <a:gridCol w="97965">
                  <a:extLst>
                    <a:ext uri="{9D8B030D-6E8A-4147-A177-3AD203B41FA5}">
                      <a16:colId xmlns:a16="http://schemas.microsoft.com/office/drawing/2014/main" val="307556687"/>
                    </a:ext>
                  </a:extLst>
                </a:gridCol>
                <a:gridCol w="328979">
                  <a:extLst>
                    <a:ext uri="{9D8B030D-6E8A-4147-A177-3AD203B41FA5}">
                      <a16:colId xmlns:a16="http://schemas.microsoft.com/office/drawing/2014/main" val="3167165522"/>
                    </a:ext>
                  </a:extLst>
                </a:gridCol>
                <a:gridCol w="97965">
                  <a:extLst>
                    <a:ext uri="{9D8B030D-6E8A-4147-A177-3AD203B41FA5}">
                      <a16:colId xmlns:a16="http://schemas.microsoft.com/office/drawing/2014/main" val="3741780619"/>
                    </a:ext>
                  </a:extLst>
                </a:gridCol>
                <a:gridCol w="97965">
                  <a:extLst>
                    <a:ext uri="{9D8B030D-6E8A-4147-A177-3AD203B41FA5}">
                      <a16:colId xmlns:a16="http://schemas.microsoft.com/office/drawing/2014/main" val="2822639040"/>
                    </a:ext>
                  </a:extLst>
                </a:gridCol>
                <a:gridCol w="97965">
                  <a:extLst>
                    <a:ext uri="{9D8B030D-6E8A-4147-A177-3AD203B41FA5}">
                      <a16:colId xmlns:a16="http://schemas.microsoft.com/office/drawing/2014/main" val="1388834229"/>
                    </a:ext>
                  </a:extLst>
                </a:gridCol>
                <a:gridCol w="97965">
                  <a:extLst>
                    <a:ext uri="{9D8B030D-6E8A-4147-A177-3AD203B41FA5}">
                      <a16:colId xmlns:a16="http://schemas.microsoft.com/office/drawing/2014/main" val="350725068"/>
                    </a:ext>
                  </a:extLst>
                </a:gridCol>
                <a:gridCol w="97965">
                  <a:extLst>
                    <a:ext uri="{9D8B030D-6E8A-4147-A177-3AD203B41FA5}">
                      <a16:colId xmlns:a16="http://schemas.microsoft.com/office/drawing/2014/main" val="2566077288"/>
                    </a:ext>
                  </a:extLst>
                </a:gridCol>
                <a:gridCol w="97965">
                  <a:extLst>
                    <a:ext uri="{9D8B030D-6E8A-4147-A177-3AD203B41FA5}">
                      <a16:colId xmlns:a16="http://schemas.microsoft.com/office/drawing/2014/main" val="1320916495"/>
                    </a:ext>
                  </a:extLst>
                </a:gridCol>
                <a:gridCol w="97965">
                  <a:extLst>
                    <a:ext uri="{9D8B030D-6E8A-4147-A177-3AD203B41FA5}">
                      <a16:colId xmlns:a16="http://schemas.microsoft.com/office/drawing/2014/main" val="4101205889"/>
                    </a:ext>
                  </a:extLst>
                </a:gridCol>
                <a:gridCol w="97965">
                  <a:extLst>
                    <a:ext uri="{9D8B030D-6E8A-4147-A177-3AD203B41FA5}">
                      <a16:colId xmlns:a16="http://schemas.microsoft.com/office/drawing/2014/main" val="3581428284"/>
                    </a:ext>
                  </a:extLst>
                </a:gridCol>
                <a:gridCol w="97965">
                  <a:extLst>
                    <a:ext uri="{9D8B030D-6E8A-4147-A177-3AD203B41FA5}">
                      <a16:colId xmlns:a16="http://schemas.microsoft.com/office/drawing/2014/main" val="2792423510"/>
                    </a:ext>
                  </a:extLst>
                </a:gridCol>
                <a:gridCol w="97965">
                  <a:extLst>
                    <a:ext uri="{9D8B030D-6E8A-4147-A177-3AD203B41FA5}">
                      <a16:colId xmlns:a16="http://schemas.microsoft.com/office/drawing/2014/main" val="1799134892"/>
                    </a:ext>
                  </a:extLst>
                </a:gridCol>
                <a:gridCol w="97965">
                  <a:extLst>
                    <a:ext uri="{9D8B030D-6E8A-4147-A177-3AD203B41FA5}">
                      <a16:colId xmlns:a16="http://schemas.microsoft.com/office/drawing/2014/main" val="2121725329"/>
                    </a:ext>
                  </a:extLst>
                </a:gridCol>
                <a:gridCol w="97965">
                  <a:extLst>
                    <a:ext uri="{9D8B030D-6E8A-4147-A177-3AD203B41FA5}">
                      <a16:colId xmlns:a16="http://schemas.microsoft.com/office/drawing/2014/main" val="2389584579"/>
                    </a:ext>
                  </a:extLst>
                </a:gridCol>
                <a:gridCol w="97965">
                  <a:extLst>
                    <a:ext uri="{9D8B030D-6E8A-4147-A177-3AD203B41FA5}">
                      <a16:colId xmlns:a16="http://schemas.microsoft.com/office/drawing/2014/main" val="4009589428"/>
                    </a:ext>
                  </a:extLst>
                </a:gridCol>
                <a:gridCol w="97965">
                  <a:extLst>
                    <a:ext uri="{9D8B030D-6E8A-4147-A177-3AD203B41FA5}">
                      <a16:colId xmlns:a16="http://schemas.microsoft.com/office/drawing/2014/main" val="3490654233"/>
                    </a:ext>
                  </a:extLst>
                </a:gridCol>
                <a:gridCol w="97965">
                  <a:extLst>
                    <a:ext uri="{9D8B030D-6E8A-4147-A177-3AD203B41FA5}">
                      <a16:colId xmlns:a16="http://schemas.microsoft.com/office/drawing/2014/main" val="1361407439"/>
                    </a:ext>
                  </a:extLst>
                </a:gridCol>
                <a:gridCol w="97965">
                  <a:extLst>
                    <a:ext uri="{9D8B030D-6E8A-4147-A177-3AD203B41FA5}">
                      <a16:colId xmlns:a16="http://schemas.microsoft.com/office/drawing/2014/main" val="1757053048"/>
                    </a:ext>
                  </a:extLst>
                </a:gridCol>
                <a:gridCol w="97965">
                  <a:extLst>
                    <a:ext uri="{9D8B030D-6E8A-4147-A177-3AD203B41FA5}">
                      <a16:colId xmlns:a16="http://schemas.microsoft.com/office/drawing/2014/main" val="1201731520"/>
                    </a:ext>
                  </a:extLst>
                </a:gridCol>
                <a:gridCol w="97965">
                  <a:extLst>
                    <a:ext uri="{9D8B030D-6E8A-4147-A177-3AD203B41FA5}">
                      <a16:colId xmlns:a16="http://schemas.microsoft.com/office/drawing/2014/main" val="3349661630"/>
                    </a:ext>
                  </a:extLst>
                </a:gridCol>
                <a:gridCol w="97965">
                  <a:extLst>
                    <a:ext uri="{9D8B030D-6E8A-4147-A177-3AD203B41FA5}">
                      <a16:colId xmlns:a16="http://schemas.microsoft.com/office/drawing/2014/main" val="3444208916"/>
                    </a:ext>
                  </a:extLst>
                </a:gridCol>
                <a:gridCol w="97965">
                  <a:extLst>
                    <a:ext uri="{9D8B030D-6E8A-4147-A177-3AD203B41FA5}">
                      <a16:colId xmlns:a16="http://schemas.microsoft.com/office/drawing/2014/main" val="3239209564"/>
                    </a:ext>
                  </a:extLst>
                </a:gridCol>
                <a:gridCol w="97965">
                  <a:extLst>
                    <a:ext uri="{9D8B030D-6E8A-4147-A177-3AD203B41FA5}">
                      <a16:colId xmlns:a16="http://schemas.microsoft.com/office/drawing/2014/main" val="673714412"/>
                    </a:ext>
                  </a:extLst>
                </a:gridCol>
                <a:gridCol w="97965">
                  <a:extLst>
                    <a:ext uri="{9D8B030D-6E8A-4147-A177-3AD203B41FA5}">
                      <a16:colId xmlns:a16="http://schemas.microsoft.com/office/drawing/2014/main" val="1410134988"/>
                    </a:ext>
                  </a:extLst>
                </a:gridCol>
                <a:gridCol w="169454">
                  <a:extLst>
                    <a:ext uri="{9D8B030D-6E8A-4147-A177-3AD203B41FA5}">
                      <a16:colId xmlns:a16="http://schemas.microsoft.com/office/drawing/2014/main" val="1850440172"/>
                    </a:ext>
                  </a:extLst>
                </a:gridCol>
                <a:gridCol w="97965">
                  <a:extLst>
                    <a:ext uri="{9D8B030D-6E8A-4147-A177-3AD203B41FA5}">
                      <a16:colId xmlns:a16="http://schemas.microsoft.com/office/drawing/2014/main" val="3454256658"/>
                    </a:ext>
                  </a:extLst>
                </a:gridCol>
                <a:gridCol w="97965">
                  <a:extLst>
                    <a:ext uri="{9D8B030D-6E8A-4147-A177-3AD203B41FA5}">
                      <a16:colId xmlns:a16="http://schemas.microsoft.com/office/drawing/2014/main" val="2537536249"/>
                    </a:ext>
                  </a:extLst>
                </a:gridCol>
                <a:gridCol w="321035">
                  <a:extLst>
                    <a:ext uri="{9D8B030D-6E8A-4147-A177-3AD203B41FA5}">
                      <a16:colId xmlns:a16="http://schemas.microsoft.com/office/drawing/2014/main" val="3906666657"/>
                    </a:ext>
                  </a:extLst>
                </a:gridCol>
                <a:gridCol w="321035">
                  <a:extLst>
                    <a:ext uri="{9D8B030D-6E8A-4147-A177-3AD203B41FA5}">
                      <a16:colId xmlns:a16="http://schemas.microsoft.com/office/drawing/2014/main" val="266422986"/>
                    </a:ext>
                  </a:extLst>
                </a:gridCol>
                <a:gridCol w="97965">
                  <a:extLst>
                    <a:ext uri="{9D8B030D-6E8A-4147-A177-3AD203B41FA5}">
                      <a16:colId xmlns:a16="http://schemas.microsoft.com/office/drawing/2014/main" val="2037666533"/>
                    </a:ext>
                  </a:extLst>
                </a:gridCol>
                <a:gridCol w="97965">
                  <a:extLst>
                    <a:ext uri="{9D8B030D-6E8A-4147-A177-3AD203B41FA5}">
                      <a16:colId xmlns:a16="http://schemas.microsoft.com/office/drawing/2014/main" val="3934502657"/>
                    </a:ext>
                  </a:extLst>
                </a:gridCol>
              </a:tblGrid>
              <a:tr h="199717">
                <a:tc>
                  <a:txBody>
                    <a:bodyPr/>
                    <a:lstStyle/>
                    <a:p>
                      <a:pPr algn="l" hangingPunct="0"/>
                      <a:r>
                        <a:rPr lang="en-GB" sz="1000" dirty="0">
                          <a:solidFill>
                            <a:schemeClr val="tx1"/>
                          </a:solidFill>
                          <a:effectLst/>
                        </a:rPr>
                        <a:t>Surname:</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gridSpan="26">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12">
                  <a:txBody>
                    <a:bodyPr/>
                    <a:lstStyle/>
                    <a:p>
                      <a:pPr algn="ctr" hangingPunct="0"/>
                      <a:r>
                        <a:rPr lang="en-GB" sz="1000">
                          <a:solidFill>
                            <a:schemeClr val="tx1"/>
                          </a:solidFill>
                          <a:effectLst/>
                        </a:rPr>
                        <a:t>Mr, Ms, Miss, Mrs</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48031224"/>
                  </a:ext>
                </a:extLst>
              </a:tr>
              <a:tr h="324964">
                <a:tc gridSpan="2">
                  <a:txBody>
                    <a:bodyPr/>
                    <a:lstStyle/>
                    <a:p>
                      <a:pPr algn="l" hangingPunct="0"/>
                      <a:r>
                        <a:rPr lang="en-GB" sz="1000">
                          <a:solidFill>
                            <a:schemeClr val="tx1"/>
                          </a:solidFill>
                          <a:effectLst/>
                        </a:rPr>
                        <a:t>FIRST NAMES:</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hMerge="1">
                  <a:txBody>
                    <a:bodyPr/>
                    <a:lstStyle/>
                    <a:p>
                      <a:endParaRPr lang="en-GB"/>
                    </a:p>
                  </a:txBody>
                  <a:tcPr/>
                </a:tc>
                <a:tc gridSpan="14">
                  <a:txBody>
                    <a:bodyPr/>
                    <a:lstStyle/>
                    <a:p>
                      <a:pPr algn="l" hangingPunct="0"/>
                      <a:r>
                        <a:rPr lang="en-GB" sz="1000"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hangingPunct="0"/>
                      <a:r>
                        <a:rPr lang="en-GB" sz="1000">
                          <a:solidFill>
                            <a:schemeClr val="tx1"/>
                          </a:solidFill>
                          <a:effectLst/>
                        </a:rPr>
                        <a:t>D.O.B</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algn="ctr" hangingPunct="0"/>
                      <a:r>
                        <a:rPr lang="en-GB" sz="1000">
                          <a:solidFill>
                            <a:schemeClr val="tx1"/>
                          </a:solidFill>
                          <a:effectLst/>
                        </a:rPr>
                        <a:t>DD</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hMerge="1">
                  <a:txBody>
                    <a:bodyPr/>
                    <a:lstStyle/>
                    <a:p>
                      <a:endParaRPr lang="en-GB"/>
                    </a:p>
                  </a:txBody>
                  <a:tcPr/>
                </a:tc>
                <a:tc hMerge="1">
                  <a:txBody>
                    <a:bodyPr/>
                    <a:lstStyle/>
                    <a:p>
                      <a:endParaRPr lang="en-GB"/>
                    </a:p>
                  </a:txBody>
                  <a:tcPr/>
                </a:tc>
                <a:tc gridSpan="4">
                  <a:txBody>
                    <a:bodyPr/>
                    <a:lstStyle/>
                    <a:p>
                      <a:pPr algn="ctr"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hangingPunct="0"/>
                      <a:r>
                        <a:rPr lang="en-GB" sz="1000">
                          <a:solidFill>
                            <a:schemeClr val="tx1"/>
                          </a:solidFill>
                          <a:effectLst/>
                        </a:rPr>
                        <a:t>MM</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gridSpan="6">
                  <a:txBody>
                    <a:bodyPr/>
                    <a:lstStyle/>
                    <a:p>
                      <a:pPr algn="ctr" hangingPunct="0"/>
                      <a:r>
                        <a:rPr lang="en-GB" sz="1000">
                          <a:solidFill>
                            <a:schemeClr val="tx1"/>
                          </a:solidFill>
                          <a:effectLst/>
                        </a:rPr>
                        <a:t>YYYY</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609468867"/>
                  </a:ext>
                </a:extLst>
              </a:tr>
              <a:tr h="382525">
                <a:tc gridSpan="2">
                  <a:txBody>
                    <a:bodyPr/>
                    <a:lstStyle/>
                    <a:p>
                      <a:pPr algn="l" hangingPunct="0"/>
                      <a:r>
                        <a:rPr lang="en-GB" sz="1000" dirty="0">
                          <a:solidFill>
                            <a:schemeClr val="tx1"/>
                          </a:solidFill>
                          <a:effectLst/>
                        </a:rPr>
                        <a:t>Term Time Address:</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hMerge="1">
                  <a:txBody>
                    <a:bodyPr/>
                    <a:lstStyle/>
                    <a:p>
                      <a:endParaRPr lang="en-GB"/>
                    </a:p>
                  </a:txBody>
                  <a:tcPr/>
                </a:tc>
                <a:tc gridSpan="37">
                  <a:txBody>
                    <a:bodyPr/>
                    <a:lstStyle/>
                    <a:p>
                      <a:pPr algn="l" hangingPunct="0"/>
                      <a:r>
                        <a:rPr lang="en-GB" sz="1000"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92546776"/>
                  </a:ext>
                </a:extLst>
              </a:tr>
              <a:tr h="438702">
                <a:tc gridSpan="2">
                  <a:txBody>
                    <a:bodyPr/>
                    <a:lstStyle/>
                    <a:p>
                      <a:pPr algn="l" hangingPunct="0"/>
                      <a:r>
                        <a:rPr lang="en-GB" sz="1000">
                          <a:solidFill>
                            <a:schemeClr val="tx1"/>
                          </a:solidFill>
                          <a:effectLst/>
                        </a:rPr>
                        <a:t>Post Code:</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hMerge="1">
                  <a:txBody>
                    <a:bodyPr/>
                    <a:lstStyle/>
                    <a:p>
                      <a:endParaRPr lang="en-GB"/>
                    </a:p>
                  </a:txBody>
                  <a:tcPr/>
                </a:tc>
                <a:tc gridSpan="6">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algn="ctr" hangingPunct="0"/>
                      <a:r>
                        <a:rPr lang="en-GB" sz="1000" dirty="0">
                          <a:solidFill>
                            <a:schemeClr val="tx1"/>
                          </a:solidFill>
                          <a:effectLst/>
                        </a:rPr>
                        <a:t>Mobile</a:t>
                      </a:r>
                    </a:p>
                    <a:p>
                      <a:pPr algn="ctr" hangingPunct="0"/>
                      <a:r>
                        <a:rPr lang="en-GB" sz="1000" dirty="0">
                          <a:solidFill>
                            <a:schemeClr val="tx1"/>
                          </a:solidFill>
                          <a:effectLst/>
                        </a:rPr>
                        <a:t>No:</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hMerge="1">
                  <a:txBody>
                    <a:bodyPr/>
                    <a:lstStyle/>
                    <a:p>
                      <a:endParaRPr lang="en-GB"/>
                    </a:p>
                  </a:txBody>
                  <a:tcPr/>
                </a:tc>
                <a:tc hMerge="1">
                  <a:txBody>
                    <a:bodyPr/>
                    <a:lstStyle/>
                    <a:p>
                      <a:endParaRPr lang="en-GB"/>
                    </a:p>
                  </a:txBody>
                  <a:tcPr/>
                </a:tc>
                <a:tc gridSpan="2">
                  <a:txBody>
                    <a:bodyPr/>
                    <a:lstStyle/>
                    <a:p>
                      <a:pPr algn="l" hangingPunct="0"/>
                      <a:r>
                        <a:rPr lang="en-GB" sz="1000"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4">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0" marR="0" marT="0" marB="0" anchor="ctr">
                    <a:solidFill>
                      <a:schemeClr val="bg1">
                        <a:lumMod val="85000"/>
                      </a:schemeClr>
                    </a:solidFill>
                  </a:tcPr>
                </a:tc>
                <a:tc hMerge="1">
                  <a:txBody>
                    <a:bodyPr/>
                    <a:lstStyle/>
                    <a:p>
                      <a:endParaRPr lang="en-GB"/>
                    </a:p>
                  </a:txBody>
                  <a:tcPr/>
                </a:tc>
                <a:extLst>
                  <a:ext uri="{0D108BD9-81ED-4DB2-BD59-A6C34878D82A}">
                    <a16:rowId xmlns:a16="http://schemas.microsoft.com/office/drawing/2014/main" val="2359468662"/>
                  </a:ext>
                </a:extLst>
              </a:tr>
              <a:tr h="227475">
                <a:tc rowSpan="2" gridSpan="2">
                  <a:txBody>
                    <a:bodyPr/>
                    <a:lstStyle/>
                    <a:p>
                      <a:pPr algn="l" hangingPunct="0"/>
                      <a:r>
                        <a:rPr lang="en-GB" sz="1000" dirty="0">
                          <a:solidFill>
                            <a:schemeClr val="tx1"/>
                          </a:solidFill>
                          <a:effectLst/>
                        </a:rPr>
                        <a:t>Email Address</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rowSpan="2" hMerge="1">
                  <a:txBody>
                    <a:bodyPr/>
                    <a:lstStyle/>
                    <a:p>
                      <a:endParaRPr lang="en-GB"/>
                    </a:p>
                  </a:txBody>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2">
                  <a:txBody>
                    <a:bodyPr/>
                    <a:lstStyle/>
                    <a:p>
                      <a:pPr algn="l" hangingPunct="0"/>
                      <a:r>
                        <a:rPr lang="en-GB" sz="1000"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3">
                  <a:txBody>
                    <a:bodyPr/>
                    <a:lstStyle/>
                    <a:p>
                      <a:pPr algn="l" hangingPunct="0"/>
                      <a:r>
                        <a:rPr lang="en-GB" sz="1000"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4">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0" marR="0" marT="0" marB="0" anchor="ctr">
                    <a:solidFill>
                      <a:schemeClr val="bg1">
                        <a:lumMod val="85000"/>
                      </a:schemeClr>
                    </a:solidFill>
                  </a:tcPr>
                </a:tc>
                <a:extLst>
                  <a:ext uri="{0D108BD9-81ED-4DB2-BD59-A6C34878D82A}">
                    <a16:rowId xmlns:a16="http://schemas.microsoft.com/office/drawing/2014/main" val="4202908407"/>
                  </a:ext>
                </a:extLst>
              </a:tr>
              <a:tr h="227475">
                <a:tc gridSpan="2" vMerge="1">
                  <a:txBody>
                    <a:bodyPr/>
                    <a:lstStyle/>
                    <a:p>
                      <a:endParaRPr lang="en-GB"/>
                    </a:p>
                  </a:txBody>
                  <a:tcPr/>
                </a:tc>
                <a:tc hMerge="1" vMerge="1">
                  <a:txBody>
                    <a:bodyPr/>
                    <a:lstStyle/>
                    <a:p>
                      <a:endParaRPr lang="en-GB"/>
                    </a:p>
                  </a:txBody>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2">
                  <a:txBody>
                    <a:bodyPr/>
                    <a:lstStyle/>
                    <a:p>
                      <a:pPr algn="l" hangingPunct="0"/>
                      <a:r>
                        <a:rPr lang="en-GB" sz="1000"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4">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3">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gridSpan="2">
                  <a:txBody>
                    <a:bodyPr/>
                    <a:lstStyle/>
                    <a:p>
                      <a:pPr algn="l"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solidFill>
                      <a:schemeClr val="bg1">
                        <a:lumMod val="85000"/>
                      </a:schemeClr>
                    </a:solidFill>
                  </a:tcPr>
                </a:tc>
                <a:tc hMerge="1">
                  <a:txBody>
                    <a:bodyPr/>
                    <a:lstStyle/>
                    <a:p>
                      <a:endParaRPr lang="en-GB"/>
                    </a:p>
                  </a:txBody>
                  <a:tcPr/>
                </a:tc>
                <a:tc>
                  <a:txBody>
                    <a:bodyPr/>
                    <a:lstStyle/>
                    <a:p>
                      <a:pPr algn="l" hangingPunct="0"/>
                      <a:r>
                        <a:rPr lang="en-GB" sz="1000"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solidFill>
                      <a:schemeClr val="bg1">
                        <a:lumMod val="85000"/>
                      </a:schemeClr>
                    </a:solidFill>
                  </a:tcPr>
                </a:tc>
                <a:extLst>
                  <a:ext uri="{0D108BD9-81ED-4DB2-BD59-A6C34878D82A}">
                    <a16:rowId xmlns:a16="http://schemas.microsoft.com/office/drawing/2014/main" val="4175632430"/>
                  </a:ext>
                </a:extLst>
              </a:tr>
            </a:tbl>
          </a:graphicData>
        </a:graphic>
      </p:graphicFrame>
      <p:sp>
        <p:nvSpPr>
          <p:cNvPr id="8" name="TextBox 7">
            <a:extLst>
              <a:ext uri="{FF2B5EF4-FFF2-40B4-BE49-F238E27FC236}">
                <a16:creationId xmlns:a16="http://schemas.microsoft.com/office/drawing/2014/main" id="{B1094FD2-C6A0-F22F-6552-93B0B22F31C4}"/>
              </a:ext>
            </a:extLst>
          </p:cNvPr>
          <p:cNvSpPr txBox="1"/>
          <p:nvPr/>
        </p:nvSpPr>
        <p:spPr>
          <a:xfrm>
            <a:off x="0" y="1136363"/>
            <a:ext cx="6932429" cy="600164"/>
          </a:xfrm>
          <a:prstGeom prst="rect">
            <a:avLst/>
          </a:prstGeom>
          <a:noFill/>
        </p:spPr>
        <p:txBody>
          <a:bodyPr wrap="square" rtlCol="0">
            <a:spAutoFit/>
          </a:bodyPr>
          <a:lstStyle/>
          <a:p>
            <a:r>
              <a:rPr lang="en-GB" sz="1100" dirty="0"/>
              <a:t>To: The Fitness14 Club Manager,</a:t>
            </a:r>
          </a:p>
          <a:p>
            <a:r>
              <a:rPr lang="en-GB" sz="1100" dirty="0"/>
              <a:t>I wish to be enrolled as a Member of the Cardiff Medical Centre Sports &amp; Social Club and agree to abide by the rules appertaining thereto.</a:t>
            </a:r>
            <a:endParaRPr lang="en-GB" dirty="0"/>
          </a:p>
        </p:txBody>
      </p:sp>
      <p:sp>
        <p:nvSpPr>
          <p:cNvPr id="9" name="Rectangle 8">
            <a:extLst>
              <a:ext uri="{FF2B5EF4-FFF2-40B4-BE49-F238E27FC236}">
                <a16:creationId xmlns:a16="http://schemas.microsoft.com/office/drawing/2014/main" id="{CEA5805E-A27B-1BEC-7D19-BDCDEC7E6689}"/>
              </a:ext>
            </a:extLst>
          </p:cNvPr>
          <p:cNvSpPr/>
          <p:nvPr/>
        </p:nvSpPr>
        <p:spPr>
          <a:xfrm>
            <a:off x="2231553" y="805132"/>
            <a:ext cx="2394886" cy="400110"/>
          </a:xfrm>
          <a:prstGeom prst="rect">
            <a:avLst/>
          </a:prstGeom>
          <a:noFill/>
        </p:spPr>
        <p:txBody>
          <a:bodyPr wrap="none" lIns="91440" tIns="45720" rIns="91440" bIns="45720">
            <a:spAutoFit/>
          </a:bodyPr>
          <a:lstStyle/>
          <a:p>
            <a:pPr algn="ctr"/>
            <a:r>
              <a:rPr lang="en-US" sz="2000" b="0" cap="none" spc="0" dirty="0">
                <a:ln w="0"/>
                <a:solidFill>
                  <a:schemeClr val="tx1"/>
                </a:solidFill>
                <a:effectLst>
                  <a:outerShdw blurRad="38100" dist="19050" dir="2700000" algn="tl" rotWithShape="0">
                    <a:schemeClr val="dk1">
                      <a:alpha val="40000"/>
                    </a:schemeClr>
                  </a:outerShdw>
                </a:effectLst>
              </a:rPr>
              <a:t>Student Membership</a:t>
            </a:r>
          </a:p>
        </p:txBody>
      </p:sp>
      <p:graphicFrame>
        <p:nvGraphicFramePr>
          <p:cNvPr id="10" name="Table 9">
            <a:extLst>
              <a:ext uri="{FF2B5EF4-FFF2-40B4-BE49-F238E27FC236}">
                <a16:creationId xmlns:a16="http://schemas.microsoft.com/office/drawing/2014/main" id="{FF76ACC7-8577-B143-6E31-A2DFA043F4CB}"/>
              </a:ext>
            </a:extLst>
          </p:cNvPr>
          <p:cNvGraphicFramePr>
            <a:graphicFrameLocks noGrp="1"/>
          </p:cNvGraphicFramePr>
          <p:nvPr/>
        </p:nvGraphicFramePr>
        <p:xfrm>
          <a:off x="97515" y="3736635"/>
          <a:ext cx="6662965" cy="1017533"/>
        </p:xfrm>
        <a:graphic>
          <a:graphicData uri="http://schemas.openxmlformats.org/drawingml/2006/table">
            <a:tbl>
              <a:tblPr firstRow="1" firstCol="1" bandRow="1">
                <a:tableStyleId>{5C22544A-7EE6-4342-B048-85BDC9FD1C3A}</a:tableStyleId>
              </a:tblPr>
              <a:tblGrid>
                <a:gridCol w="1795080">
                  <a:extLst>
                    <a:ext uri="{9D8B030D-6E8A-4147-A177-3AD203B41FA5}">
                      <a16:colId xmlns:a16="http://schemas.microsoft.com/office/drawing/2014/main" val="475686093"/>
                    </a:ext>
                  </a:extLst>
                </a:gridCol>
                <a:gridCol w="608217">
                  <a:extLst>
                    <a:ext uri="{9D8B030D-6E8A-4147-A177-3AD203B41FA5}">
                      <a16:colId xmlns:a16="http://schemas.microsoft.com/office/drawing/2014/main" val="299490079"/>
                    </a:ext>
                  </a:extLst>
                </a:gridCol>
                <a:gridCol w="510471">
                  <a:extLst>
                    <a:ext uri="{9D8B030D-6E8A-4147-A177-3AD203B41FA5}">
                      <a16:colId xmlns:a16="http://schemas.microsoft.com/office/drawing/2014/main" val="1872262354"/>
                    </a:ext>
                  </a:extLst>
                </a:gridCol>
                <a:gridCol w="3749197">
                  <a:extLst>
                    <a:ext uri="{9D8B030D-6E8A-4147-A177-3AD203B41FA5}">
                      <a16:colId xmlns:a16="http://schemas.microsoft.com/office/drawing/2014/main" val="1709072888"/>
                    </a:ext>
                  </a:extLst>
                </a:gridCol>
              </a:tblGrid>
              <a:tr h="292753">
                <a:tc gridSpan="4">
                  <a:txBody>
                    <a:bodyPr/>
                    <a:lstStyle/>
                    <a:p>
                      <a:pPr algn="l" hangingPunct="0"/>
                      <a:r>
                        <a:rPr lang="en-GB" sz="1000" dirty="0">
                          <a:solidFill>
                            <a:schemeClr val="tx1"/>
                          </a:solidFill>
                          <a:effectLst/>
                        </a:rPr>
                        <a:t>COURSE / Subject / PHD :</a:t>
                      </a:r>
                    </a:p>
                    <a:p>
                      <a:pPr algn="l" hangingPunct="0"/>
                      <a:r>
                        <a:rPr lang="en-GB" sz="1000" dirty="0">
                          <a:solidFill>
                            <a:schemeClr val="tx1"/>
                          </a:solidFill>
                          <a:effectLst/>
                        </a:rPr>
                        <a:t>(In Full)</a:t>
                      </a:r>
                    </a:p>
                  </a:txBody>
                  <a:tcPr marL="58742" marR="58742" marT="0" marB="0" anchor="ctr">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71106083"/>
                  </a:ext>
                </a:extLst>
              </a:tr>
              <a:tr h="292753">
                <a:tc gridSpan="2">
                  <a:txBody>
                    <a:bodyPr/>
                    <a:lstStyle/>
                    <a:p>
                      <a:pPr algn="l" hangingPunct="0"/>
                      <a:r>
                        <a:rPr lang="en-GB" sz="1000" dirty="0">
                          <a:solidFill>
                            <a:schemeClr val="tx1"/>
                          </a:solidFill>
                          <a:effectLst/>
                        </a:rPr>
                        <a:t>UNIVERSITY:</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742" marR="58742" marT="0" marB="0" anchor="ctr">
                    <a:solidFill>
                      <a:schemeClr val="bg1">
                        <a:lumMod val="85000"/>
                      </a:schemeClr>
                    </a:solidFill>
                  </a:tcPr>
                </a:tc>
                <a:tc hMerge="1">
                  <a:txBody>
                    <a:bodyPr/>
                    <a:lstStyle/>
                    <a:p>
                      <a:endParaRPr lang="en-GB"/>
                    </a:p>
                  </a:txBody>
                  <a:tcPr/>
                </a:tc>
                <a:tc gridSpan="2">
                  <a:txBody>
                    <a:bodyPr/>
                    <a:lstStyle/>
                    <a:p>
                      <a:pPr algn="ctr" hangingPunct="0"/>
                      <a:r>
                        <a:rPr lang="en-GB" sz="1000">
                          <a:solidFill>
                            <a:schemeClr val="tx1"/>
                          </a:solidFill>
                          <a:effectLst/>
                        </a:rPr>
                        <a:t> </a:t>
                      </a:r>
                      <a:endParaRPr lang="en-GB" sz="1000">
                        <a:solidFill>
                          <a:schemeClr val="tx1"/>
                        </a:solidFill>
                        <a:effectLst/>
                        <a:latin typeface="Times New Roman" panose="02020603050405020304" pitchFamily="18" charset="0"/>
                        <a:ea typeface="Times New Roman" panose="02020603050405020304" pitchFamily="18" charset="0"/>
                      </a:endParaRPr>
                    </a:p>
                  </a:txBody>
                  <a:tcPr marL="58742" marR="58742" marT="0" marB="0">
                    <a:solidFill>
                      <a:schemeClr val="bg1">
                        <a:lumMod val="85000"/>
                      </a:schemeClr>
                    </a:solidFill>
                  </a:tcPr>
                </a:tc>
                <a:tc hMerge="1">
                  <a:txBody>
                    <a:bodyPr/>
                    <a:lstStyle/>
                    <a:p>
                      <a:endParaRPr lang="en-GB"/>
                    </a:p>
                  </a:txBody>
                  <a:tcPr/>
                </a:tc>
                <a:extLst>
                  <a:ext uri="{0D108BD9-81ED-4DB2-BD59-A6C34878D82A}">
                    <a16:rowId xmlns:a16="http://schemas.microsoft.com/office/drawing/2014/main" val="1542448792"/>
                  </a:ext>
                </a:extLst>
              </a:tr>
              <a:tr h="419980">
                <a:tc>
                  <a:txBody>
                    <a:bodyPr/>
                    <a:lstStyle/>
                    <a:p>
                      <a:pPr algn="l" hangingPunct="0"/>
                      <a:r>
                        <a:rPr lang="en-GB" sz="1000">
                          <a:solidFill>
                            <a:schemeClr val="tx1"/>
                          </a:solidFill>
                          <a:effectLst/>
                        </a:rPr>
                        <a:t>NUS card seen</a:t>
                      </a:r>
                      <a:endParaRPr lang="en-GB" sz="1000">
                        <a:solidFill>
                          <a:schemeClr val="tx1"/>
                        </a:solidFill>
                        <a:effectLst/>
                        <a:latin typeface="Times New Roman" panose="02020603050405020304" pitchFamily="18" charset="0"/>
                        <a:ea typeface="Times New Roman" panose="02020603050405020304" pitchFamily="18" charset="0"/>
                      </a:endParaRPr>
                    </a:p>
                  </a:txBody>
                  <a:tcPr marL="58742" marR="58742" marT="0" marB="0" anchor="ctr">
                    <a:solidFill>
                      <a:schemeClr val="bg1">
                        <a:lumMod val="85000"/>
                      </a:schemeClr>
                    </a:solidFill>
                  </a:tcPr>
                </a:tc>
                <a:tc>
                  <a:txBody>
                    <a:bodyPr/>
                    <a:lstStyle/>
                    <a:p>
                      <a:pPr algn="ctr" hangingPunct="0"/>
                      <a:r>
                        <a:rPr lang="en-GB" sz="1000" dirty="0">
                          <a:solidFill>
                            <a:schemeClr val="tx1"/>
                          </a:solidFill>
                          <a:effectLst/>
                        </a:rPr>
                        <a:t>YES</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742" marR="58742" marT="0" marB="0" anchor="ctr">
                    <a:solidFill>
                      <a:srgbClr val="92D050"/>
                    </a:solidFill>
                  </a:tcPr>
                </a:tc>
                <a:tc>
                  <a:txBody>
                    <a:bodyPr/>
                    <a:lstStyle/>
                    <a:p>
                      <a:pPr algn="ctr"/>
                      <a:r>
                        <a:rPr lang="en-GB" sz="1000" dirty="0">
                          <a:solidFill>
                            <a:schemeClr val="tx1"/>
                          </a:solidFill>
                          <a:effectLst/>
                        </a:rPr>
                        <a:t>NO</a:t>
                      </a:r>
                      <a:endParaRPr lang="en-GB" dirty="0"/>
                    </a:p>
                  </a:txBody>
                  <a:tcPr marL="58742" marR="58742" marT="0" marB="0" anchor="ctr">
                    <a:solidFill>
                      <a:srgbClr val="FF0000"/>
                    </a:solidFill>
                  </a:tcPr>
                </a:tc>
                <a:tc>
                  <a:txBody>
                    <a:bodyPr/>
                    <a:lstStyle/>
                    <a:p>
                      <a:pPr algn="l" hangingPunct="0"/>
                      <a:r>
                        <a:rPr lang="en-GB" sz="1000" dirty="0">
                          <a:solidFill>
                            <a:schemeClr val="tx1"/>
                          </a:solidFill>
                          <a:effectLst/>
                        </a:rPr>
                        <a:t>Number is</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742" marR="58742" marT="0" marB="0" anchor="ctr">
                    <a:solidFill>
                      <a:schemeClr val="bg1">
                        <a:lumMod val="85000"/>
                      </a:schemeClr>
                    </a:solidFill>
                  </a:tcPr>
                </a:tc>
                <a:extLst>
                  <a:ext uri="{0D108BD9-81ED-4DB2-BD59-A6C34878D82A}">
                    <a16:rowId xmlns:a16="http://schemas.microsoft.com/office/drawing/2014/main" val="1749571526"/>
                  </a:ext>
                </a:extLst>
              </a:tr>
            </a:tbl>
          </a:graphicData>
        </a:graphic>
      </p:graphicFrame>
      <p:sp>
        <p:nvSpPr>
          <p:cNvPr id="11" name="TextBox 10">
            <a:extLst>
              <a:ext uri="{FF2B5EF4-FFF2-40B4-BE49-F238E27FC236}">
                <a16:creationId xmlns:a16="http://schemas.microsoft.com/office/drawing/2014/main" id="{6E4763A1-6BBB-A3A7-8EE8-E7A24034201B}"/>
              </a:ext>
            </a:extLst>
          </p:cNvPr>
          <p:cNvSpPr txBox="1"/>
          <p:nvPr/>
        </p:nvSpPr>
        <p:spPr>
          <a:xfrm>
            <a:off x="97515" y="4747254"/>
            <a:ext cx="6834914" cy="1356462"/>
          </a:xfrm>
          <a:prstGeom prst="rect">
            <a:avLst/>
          </a:prstGeom>
          <a:noFill/>
        </p:spPr>
        <p:txBody>
          <a:bodyPr wrap="square" rtlCol="0">
            <a:spAutoFit/>
          </a:bodyPr>
          <a:lstStyle/>
          <a:p>
            <a:pPr marL="342900" lvl="0" indent="-342900" fontAlgn="auto" hangingPunct="1">
              <a:lnSpc>
                <a:spcPct val="115000"/>
              </a:lnSpc>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These rates are only for full time non salaried Students.</a:t>
            </a:r>
            <a:endParaRPr lang="en-GB" sz="900" dirty="0">
              <a:effectLst/>
              <a:latin typeface="Times New Roman" panose="02020603050405020304" pitchFamily="18" charset="0"/>
              <a:ea typeface="Times New Roman" panose="02020603050405020304" pitchFamily="18" charset="0"/>
            </a:endParaRPr>
          </a:p>
          <a:p>
            <a:pPr marL="342900" lvl="0" indent="-342900" fontAlgn="auto" hangingPunct="1">
              <a:lnSpc>
                <a:spcPct val="115000"/>
              </a:lnSpc>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£5.00 joining fee to be paid at point of joining. </a:t>
            </a:r>
            <a:endParaRPr lang="en-GB" sz="900" dirty="0">
              <a:effectLst/>
              <a:latin typeface="Times New Roman" panose="02020603050405020304" pitchFamily="18" charset="0"/>
              <a:ea typeface="Times New Roman" panose="02020603050405020304" pitchFamily="18" charset="0"/>
            </a:endParaRPr>
          </a:p>
          <a:p>
            <a:pPr marL="342900" lvl="0" indent="-342900" fontAlgn="auto" hangingPunct="1">
              <a:lnSpc>
                <a:spcPct val="115000"/>
              </a:lnSpc>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Any cancellations taken on or after the 28th of the month will not be processed until the following month.  </a:t>
            </a:r>
            <a:endParaRPr lang="en-GB" sz="900" dirty="0">
              <a:effectLst/>
              <a:latin typeface="Times New Roman" panose="02020603050405020304" pitchFamily="18" charset="0"/>
              <a:ea typeface="Times New Roman" panose="02020603050405020304" pitchFamily="18" charset="0"/>
            </a:endParaRPr>
          </a:p>
          <a:p>
            <a:pPr marL="342900" lvl="0" indent="-342900" fontAlgn="auto" hangingPunct="1">
              <a:lnSpc>
                <a:spcPct val="115000"/>
              </a:lnSpc>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If DIRECT DEBIT cancelled by Member, </a:t>
            </a:r>
            <a: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t>f</a:t>
            </a:r>
            <a:r>
              <a:rPr lang="en-GB" sz="900" b="1" i="1" u="sng" dirty="0">
                <a:effectLst/>
                <a:latin typeface="Calibri" panose="020F0502020204030204" pitchFamily="34" charset="0"/>
                <a:ea typeface="Times New Roman" panose="02020603050405020304" pitchFamily="18" charset="0"/>
                <a:cs typeface="Times New Roman" panose="02020603050405020304" pitchFamily="18" charset="0"/>
              </a:rPr>
              <a:t>urther action will be taken for any monies owed </a:t>
            </a:r>
            <a:r>
              <a:rPr lang="en-GB" sz="9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GB" sz="900" dirty="0">
              <a:effectLst/>
              <a:latin typeface="Times New Roman" panose="02020603050405020304" pitchFamily="18" charset="0"/>
              <a:ea typeface="Times New Roman" panose="02020603050405020304" pitchFamily="18" charset="0"/>
            </a:endParaRPr>
          </a:p>
          <a:p>
            <a:pPr marL="342900" lvl="0" indent="-342900" fontAlgn="auto" hangingPunct="1">
              <a:lnSpc>
                <a:spcPct val="115000"/>
              </a:lnSpc>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Facilities not paid for or not cancelled 12 hours prior to playing will be billed for.  Facilities booked within the 12 hours’ time frame will be charged for if cancelled or if Member does not turn up. Full fee will be charged.</a:t>
            </a:r>
            <a:endParaRPr lang="en-GB" sz="900" dirty="0">
              <a:effectLst/>
              <a:latin typeface="Times New Roman" panose="02020603050405020304" pitchFamily="18" charset="0"/>
              <a:ea typeface="Times New Roman" panose="02020603050405020304" pitchFamily="18" charset="0"/>
            </a:endParaRPr>
          </a:p>
          <a:p>
            <a:pPr marL="342900" lvl="0" indent="-342900" fontAlgn="auto" hangingPunct="1">
              <a:lnSpc>
                <a:spcPct val="115000"/>
              </a:lnSpc>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Courts and Sport Hall fees plus guest fees to be paid as normal.</a:t>
            </a:r>
            <a:endParaRPr lang="en-GB" sz="900" dirty="0">
              <a:effectLst/>
              <a:latin typeface="Times New Roman" panose="02020603050405020304" pitchFamily="18" charset="0"/>
              <a:ea typeface="Times New Roman" panose="02020603050405020304" pitchFamily="18" charset="0"/>
            </a:endParaRPr>
          </a:p>
          <a:p>
            <a:pPr marL="342900" lvl="0" indent="-342900" fontAlgn="auto" hangingPunct="1">
              <a:lnSpc>
                <a:spcPct val="115000"/>
              </a:lnSpc>
              <a:buFont typeface="Symbol" panose="05050102010706020507" pitchFamily="18" charset="2"/>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Non-transferable.  Non-refundable. </a:t>
            </a:r>
            <a:endParaRPr lang="en-GB" sz="900" dirty="0">
              <a:effectLst/>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278B6AFD-5C53-548F-1B54-07E049BD1E7B}"/>
              </a:ext>
            </a:extLst>
          </p:cNvPr>
          <p:cNvSpPr txBox="1"/>
          <p:nvPr/>
        </p:nvSpPr>
        <p:spPr>
          <a:xfrm>
            <a:off x="-280178" y="6117744"/>
            <a:ext cx="7418350" cy="469359"/>
          </a:xfrm>
          <a:prstGeom prst="rect">
            <a:avLst/>
          </a:prstGeom>
          <a:noFill/>
        </p:spPr>
        <p:txBody>
          <a:bodyPr wrap="square">
            <a:spAutoFit/>
          </a:bodyPr>
          <a:lstStyle/>
          <a:p>
            <a:pPr marL="201295" marR="270510" algn="ctr">
              <a:lnSpc>
                <a:spcPct val="105000"/>
              </a:lnSpc>
              <a:spcBef>
                <a:spcPts val="315"/>
              </a:spcBef>
              <a:spcAft>
                <a:spcPts val="0"/>
              </a:spcAft>
            </a:pPr>
            <a:r>
              <a:rPr lang="en-US" sz="900" dirty="0">
                <a:effectLst/>
                <a:latin typeface="Microsoft Sans Serif" panose="020B0604020202020204" pitchFamily="34" charset="0"/>
                <a:ea typeface="Times New Roman" panose="02020603050405020304" pitchFamily="18" charset="0"/>
              </a:rPr>
              <a:t>I Confirm that I have read and understood a copy of the terms and conditions and that I will abide by them</a:t>
            </a:r>
            <a:r>
              <a:rPr lang="en-US" sz="1000" dirty="0">
                <a:effectLst/>
                <a:latin typeface="Verdana" panose="020B0604030504040204" pitchFamily="34" charset="0"/>
                <a:ea typeface="Times New Roman" panose="02020603050405020304" pitchFamily="18" charset="0"/>
                <a:cs typeface="Verdana" panose="020B0604030504040204" pitchFamily="34" charset="0"/>
              </a:rPr>
              <a:t>.</a:t>
            </a:r>
            <a:endParaRPr lang="en-GB" sz="1000" dirty="0">
              <a:effectLst/>
              <a:latin typeface="Times New Roman" panose="02020603050405020304" pitchFamily="18" charset="0"/>
              <a:ea typeface="Times New Roman" panose="02020603050405020304" pitchFamily="18" charset="0"/>
            </a:endParaRPr>
          </a:p>
          <a:p>
            <a:pPr>
              <a:lnSpc>
                <a:spcPts val="600"/>
              </a:lnSpc>
              <a:spcBef>
                <a:spcPts val="5"/>
              </a:spcBef>
            </a:pPr>
            <a:r>
              <a:rPr lang="en-US" sz="100" dirty="0">
                <a:effectLst/>
                <a:latin typeface="Times New Roman" panose="02020603050405020304" pitchFamily="18" charset="0"/>
                <a:ea typeface="Times New Roman" panose="02020603050405020304" pitchFamily="18" charset="0"/>
              </a:rPr>
              <a:t> </a:t>
            </a:r>
            <a:endParaRPr lang="en-GB" sz="1000" dirty="0">
              <a:effectLst/>
              <a:latin typeface="Times New Roman" panose="02020603050405020304" pitchFamily="18" charset="0"/>
              <a:ea typeface="Times New Roman" panose="02020603050405020304" pitchFamily="18" charset="0"/>
            </a:endParaRPr>
          </a:p>
          <a:p>
            <a:r>
              <a:rPr lang="en-US" sz="900" spc="-10" dirty="0">
                <a:effectLst/>
                <a:latin typeface="Arial" panose="020B0604020202020204" pitchFamily="34" charset="0"/>
                <a:ea typeface="Times New Roman" panose="02020603050405020304" pitchFamily="18" charset="0"/>
              </a:rPr>
              <a:t>        S</a:t>
            </a:r>
            <a:r>
              <a:rPr lang="en-US" sz="900" spc="-5" dirty="0">
                <a:effectLst/>
                <a:latin typeface="Arial" panose="020B0604020202020204" pitchFamily="34" charset="0"/>
                <a:ea typeface="Times New Roman" panose="02020603050405020304" pitchFamily="18" charset="0"/>
              </a:rPr>
              <a:t>i</a:t>
            </a:r>
            <a:r>
              <a:rPr lang="en-US" sz="900" spc="5" dirty="0">
                <a:effectLst/>
                <a:latin typeface="Arial" panose="020B0604020202020204" pitchFamily="34" charset="0"/>
                <a:ea typeface="Times New Roman" panose="02020603050405020304" pitchFamily="18" charset="0"/>
              </a:rPr>
              <a:t>gne</a:t>
            </a:r>
            <a:r>
              <a:rPr lang="en-US" sz="900" dirty="0">
                <a:effectLst/>
                <a:latin typeface="Arial" panose="020B0604020202020204" pitchFamily="34" charset="0"/>
                <a:ea typeface="Times New Roman" panose="02020603050405020304" pitchFamily="18" charset="0"/>
              </a:rPr>
              <a:t>d :                                                                                                                              </a:t>
            </a:r>
            <a:r>
              <a:rPr lang="en-US" sz="900" spc="45" dirty="0">
                <a:effectLst/>
                <a:latin typeface="Arial" panose="020B0604020202020204" pitchFamily="34" charset="0"/>
                <a:ea typeface="Times New Roman" panose="02020603050405020304" pitchFamily="18" charset="0"/>
              </a:rPr>
              <a:t> </a:t>
            </a:r>
            <a:r>
              <a:rPr lang="en-US" sz="900" spc="-10" dirty="0">
                <a:effectLst/>
                <a:latin typeface="Arial" panose="020B0604020202020204" pitchFamily="34" charset="0"/>
                <a:ea typeface="Times New Roman" panose="02020603050405020304" pitchFamily="18" charset="0"/>
              </a:rPr>
              <a:t>D</a:t>
            </a:r>
            <a:r>
              <a:rPr lang="en-US" sz="900" dirty="0">
                <a:effectLst/>
                <a:latin typeface="Arial" panose="020B0604020202020204" pitchFamily="34" charset="0"/>
                <a:ea typeface="Times New Roman" panose="02020603050405020304" pitchFamily="18" charset="0"/>
              </a:rPr>
              <a:t>a</a:t>
            </a:r>
            <a:r>
              <a:rPr lang="en-US" sz="900" spc="5" dirty="0">
                <a:effectLst/>
                <a:latin typeface="Arial" panose="020B0604020202020204" pitchFamily="34" charset="0"/>
                <a:ea typeface="Times New Roman" panose="02020603050405020304" pitchFamily="18" charset="0"/>
              </a:rPr>
              <a:t>t</a:t>
            </a:r>
            <a:r>
              <a:rPr lang="en-US" sz="900" dirty="0">
                <a:effectLst/>
                <a:latin typeface="Arial" panose="020B0604020202020204" pitchFamily="34" charset="0"/>
                <a:ea typeface="Times New Roman" panose="02020603050405020304" pitchFamily="18" charset="0"/>
              </a:rPr>
              <a:t>e:</a:t>
            </a:r>
            <a:endParaRPr lang="en-GB" sz="1000" dirty="0">
              <a:effectLst/>
              <a:latin typeface="Times New Roman" panose="02020603050405020304" pitchFamily="18" charset="0"/>
              <a:ea typeface="Times New Roman" panose="02020603050405020304" pitchFamily="18" charset="0"/>
            </a:endParaRPr>
          </a:p>
        </p:txBody>
      </p:sp>
      <p:cxnSp>
        <p:nvCxnSpPr>
          <p:cNvPr id="13" name="Straight Connector 12">
            <a:extLst>
              <a:ext uri="{FF2B5EF4-FFF2-40B4-BE49-F238E27FC236}">
                <a16:creationId xmlns:a16="http://schemas.microsoft.com/office/drawing/2014/main" id="{905F5641-E7AD-6F1D-9CE9-F79895B4BF72}"/>
              </a:ext>
            </a:extLst>
          </p:cNvPr>
          <p:cNvCxnSpPr>
            <a:cxnSpLocks/>
          </p:cNvCxnSpPr>
          <p:nvPr/>
        </p:nvCxnSpPr>
        <p:spPr>
          <a:xfrm>
            <a:off x="97515" y="6598752"/>
            <a:ext cx="6443434"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4" name="Table 13">
            <a:extLst>
              <a:ext uri="{FF2B5EF4-FFF2-40B4-BE49-F238E27FC236}">
                <a16:creationId xmlns:a16="http://schemas.microsoft.com/office/drawing/2014/main" id="{55D66029-6869-17D9-02CE-114BCCDF5F81}"/>
              </a:ext>
            </a:extLst>
          </p:cNvPr>
          <p:cNvGraphicFramePr>
            <a:graphicFrameLocks noGrp="1"/>
          </p:cNvGraphicFramePr>
          <p:nvPr>
            <p:extLst>
              <p:ext uri="{D42A27DB-BD31-4B8C-83A1-F6EECF244321}">
                <p14:modId xmlns:p14="http://schemas.microsoft.com/office/powerpoint/2010/main" val="1707633767"/>
              </p:ext>
            </p:extLst>
          </p:nvPr>
        </p:nvGraphicFramePr>
        <p:xfrm>
          <a:off x="97514" y="6761289"/>
          <a:ext cx="6560114" cy="2146409"/>
        </p:xfrm>
        <a:graphic>
          <a:graphicData uri="http://schemas.openxmlformats.org/drawingml/2006/table">
            <a:tbl>
              <a:tblPr firstRow="1" firstCol="1" bandRow="1">
                <a:tableStyleId>{5C22544A-7EE6-4342-B048-85BDC9FD1C3A}</a:tableStyleId>
              </a:tblPr>
              <a:tblGrid>
                <a:gridCol w="639681">
                  <a:extLst>
                    <a:ext uri="{9D8B030D-6E8A-4147-A177-3AD203B41FA5}">
                      <a16:colId xmlns:a16="http://schemas.microsoft.com/office/drawing/2014/main" val="2059704538"/>
                    </a:ext>
                  </a:extLst>
                </a:gridCol>
                <a:gridCol w="781696">
                  <a:extLst>
                    <a:ext uri="{9D8B030D-6E8A-4147-A177-3AD203B41FA5}">
                      <a16:colId xmlns:a16="http://schemas.microsoft.com/office/drawing/2014/main" val="896146488"/>
                    </a:ext>
                  </a:extLst>
                </a:gridCol>
                <a:gridCol w="681974">
                  <a:extLst>
                    <a:ext uri="{9D8B030D-6E8A-4147-A177-3AD203B41FA5}">
                      <a16:colId xmlns:a16="http://schemas.microsoft.com/office/drawing/2014/main" val="346226197"/>
                    </a:ext>
                  </a:extLst>
                </a:gridCol>
                <a:gridCol w="1013988">
                  <a:extLst>
                    <a:ext uri="{9D8B030D-6E8A-4147-A177-3AD203B41FA5}">
                      <a16:colId xmlns:a16="http://schemas.microsoft.com/office/drawing/2014/main" val="424640405"/>
                    </a:ext>
                  </a:extLst>
                </a:gridCol>
                <a:gridCol w="933229">
                  <a:extLst>
                    <a:ext uri="{9D8B030D-6E8A-4147-A177-3AD203B41FA5}">
                      <a16:colId xmlns:a16="http://schemas.microsoft.com/office/drawing/2014/main" val="263260728"/>
                    </a:ext>
                  </a:extLst>
                </a:gridCol>
                <a:gridCol w="1254773">
                  <a:extLst>
                    <a:ext uri="{9D8B030D-6E8A-4147-A177-3AD203B41FA5}">
                      <a16:colId xmlns:a16="http://schemas.microsoft.com/office/drawing/2014/main" val="454849672"/>
                    </a:ext>
                  </a:extLst>
                </a:gridCol>
                <a:gridCol w="1254773">
                  <a:extLst>
                    <a:ext uri="{9D8B030D-6E8A-4147-A177-3AD203B41FA5}">
                      <a16:colId xmlns:a16="http://schemas.microsoft.com/office/drawing/2014/main" val="3320111400"/>
                    </a:ext>
                  </a:extLst>
                </a:gridCol>
              </a:tblGrid>
              <a:tr h="297296">
                <a:tc>
                  <a:txBody>
                    <a:bodyPr/>
                    <a:lstStyle/>
                    <a:p>
                      <a:pPr algn="l" hangingPunct="0"/>
                      <a:r>
                        <a:rPr lang="en-GB" sz="1000">
                          <a:solidFill>
                            <a:schemeClr val="tx1"/>
                          </a:solidFill>
                          <a:effectLst/>
                        </a:rPr>
                        <a:t>DIRECT DEBIT</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a:txBody>
                    <a:bodyPr/>
                    <a:lstStyle/>
                    <a:p>
                      <a:pPr algn="ctr" hangingPunct="0"/>
                      <a:r>
                        <a:rPr lang="en-GB" sz="1000" dirty="0">
                          <a:solidFill>
                            <a:schemeClr val="tx1"/>
                          </a:solidFill>
                          <a:effectLst/>
                        </a:rPr>
                        <a:t>SWIM</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92D050"/>
                    </a:solidFill>
                  </a:tcPr>
                </a:tc>
                <a:tc>
                  <a:txBody>
                    <a:bodyPr/>
                    <a:lstStyle/>
                    <a:p>
                      <a:pPr algn="ctr" hangingPunct="0"/>
                      <a:r>
                        <a:rPr lang="en-GB" sz="1000">
                          <a:solidFill>
                            <a:schemeClr val="tx1"/>
                          </a:solidFill>
                          <a:effectLst/>
                        </a:rPr>
                        <a:t>GYM</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92D050"/>
                    </a:solidFill>
                  </a:tcPr>
                </a:tc>
                <a:tc>
                  <a:txBody>
                    <a:bodyPr/>
                    <a:lstStyle/>
                    <a:p>
                      <a:pPr algn="ctr" hangingPunct="0"/>
                      <a:r>
                        <a:rPr lang="en-GB" sz="1000">
                          <a:solidFill>
                            <a:schemeClr val="tx1"/>
                          </a:solidFill>
                          <a:effectLst/>
                        </a:rPr>
                        <a:t>CLASSES</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92D050"/>
                    </a:solidFill>
                  </a:tcPr>
                </a:tc>
                <a:tc>
                  <a:txBody>
                    <a:bodyPr/>
                    <a:lstStyle/>
                    <a:p>
                      <a:pPr algn="ctr" hangingPunct="0"/>
                      <a:r>
                        <a:rPr lang="en-GB" sz="1000" dirty="0">
                          <a:solidFill>
                            <a:schemeClr val="tx1"/>
                          </a:solidFill>
                          <a:effectLst/>
                        </a:rPr>
                        <a:t>SWIM &amp;</a:t>
                      </a:r>
                    </a:p>
                    <a:p>
                      <a:pPr algn="ctr" hangingPunct="0"/>
                      <a:r>
                        <a:rPr lang="en-GB" sz="1000" dirty="0">
                          <a:solidFill>
                            <a:schemeClr val="tx1"/>
                          </a:solidFill>
                          <a:effectLst/>
                        </a:rPr>
                        <a:t> GYM</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00B0F0"/>
                    </a:solidFill>
                  </a:tcPr>
                </a:tc>
                <a:tc gridSpan="2">
                  <a:txBody>
                    <a:bodyPr/>
                    <a:lstStyle/>
                    <a:p>
                      <a:pPr algn="ctr" hangingPunct="0"/>
                      <a:r>
                        <a:rPr lang="en-GB" sz="1000" dirty="0">
                          <a:solidFill>
                            <a:schemeClr val="tx1"/>
                          </a:solidFill>
                          <a:effectLst/>
                          <a:latin typeface="+mn-lt"/>
                          <a:ea typeface="Times New Roman" panose="02020603050405020304" pitchFamily="18" charset="0"/>
                        </a:rPr>
                        <a:t>Multi Ticket</a:t>
                      </a:r>
                    </a:p>
                  </a:txBody>
                  <a:tcPr marL="58260" marR="58260" marT="0" marB="0" anchor="ctr">
                    <a:solidFill>
                      <a:schemeClr val="accent4">
                        <a:lumMod val="60000"/>
                        <a:lumOff val="40000"/>
                      </a:schemeClr>
                    </a:solidFill>
                  </a:tcPr>
                </a:tc>
                <a:tc hMerge="1">
                  <a:txBody>
                    <a:bodyPr/>
                    <a:lstStyle/>
                    <a:p>
                      <a:endParaRPr lang="en-GB"/>
                    </a:p>
                  </a:txBody>
                  <a:tcPr/>
                </a:tc>
                <a:extLst>
                  <a:ext uri="{0D108BD9-81ED-4DB2-BD59-A6C34878D82A}">
                    <a16:rowId xmlns:a16="http://schemas.microsoft.com/office/drawing/2014/main" val="3238625537"/>
                  </a:ext>
                </a:extLst>
              </a:tr>
              <a:tr h="445944">
                <a:tc>
                  <a:txBody>
                    <a:bodyPr/>
                    <a:lstStyle/>
                    <a:p>
                      <a:pPr algn="l" hangingPunct="0"/>
                      <a:r>
                        <a:rPr lang="en-GB" sz="1000">
                          <a:solidFill>
                            <a:schemeClr val="tx1"/>
                          </a:solidFill>
                          <a:effectLst/>
                        </a:rPr>
                        <a:t>Monthly Payment</a:t>
                      </a:r>
                      <a:endParaRPr lang="en-GB" sz="100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a:txBody>
                    <a:bodyPr/>
                    <a:lstStyle/>
                    <a:p>
                      <a:pPr algn="ctr" hangingPunct="0"/>
                      <a:r>
                        <a:rPr lang="en-GB" sz="1000" b="1" dirty="0">
                          <a:solidFill>
                            <a:schemeClr val="tx1"/>
                          </a:solidFill>
                          <a:effectLst/>
                        </a:rPr>
                        <a:t>£19.00</a:t>
                      </a:r>
                      <a:endParaRPr lang="en-GB" sz="1000" b="1"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92D050"/>
                    </a:solidFill>
                  </a:tcPr>
                </a:tc>
                <a:tc>
                  <a:txBody>
                    <a:bodyPr/>
                    <a:lstStyle/>
                    <a:p>
                      <a:pPr algn="ctr" hangingPunct="0"/>
                      <a:r>
                        <a:rPr lang="en-GB" sz="1000" b="1" dirty="0">
                          <a:solidFill>
                            <a:schemeClr val="tx1"/>
                          </a:solidFill>
                          <a:effectLst/>
                        </a:rPr>
                        <a:t>£19.00</a:t>
                      </a:r>
                      <a:endParaRPr lang="en-GB" sz="1000" b="1"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92D050"/>
                    </a:solidFill>
                  </a:tcPr>
                </a:tc>
                <a:tc>
                  <a:txBody>
                    <a:bodyPr/>
                    <a:lstStyle/>
                    <a:p>
                      <a:pPr algn="ctr" hangingPunct="0"/>
                      <a:r>
                        <a:rPr lang="en-GB" sz="1000" b="1" dirty="0">
                          <a:solidFill>
                            <a:schemeClr val="tx1"/>
                          </a:solidFill>
                          <a:effectLst/>
                        </a:rPr>
                        <a:t>£19.00</a:t>
                      </a:r>
                      <a:endParaRPr lang="en-GB" sz="1000" b="1"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92D050"/>
                    </a:solidFill>
                  </a:tcPr>
                </a:tc>
                <a:tc>
                  <a:txBody>
                    <a:bodyPr/>
                    <a:lstStyle/>
                    <a:p>
                      <a:pPr algn="ctr" hangingPunct="0"/>
                      <a:r>
                        <a:rPr lang="en-GB" sz="1000" b="1" dirty="0">
                          <a:solidFill>
                            <a:schemeClr val="tx1"/>
                          </a:solidFill>
                          <a:effectLst/>
                        </a:rPr>
                        <a:t>£23</a:t>
                      </a:r>
                      <a:endParaRPr lang="en-GB" sz="1000" b="1"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00B0F0"/>
                    </a:solidFill>
                  </a:tcPr>
                </a:tc>
                <a:tc>
                  <a:txBody>
                    <a:bodyPr/>
                    <a:lstStyle/>
                    <a:p>
                      <a:pPr marL="0" algn="ctr" defTabSz="685800" rtl="0" eaLnBrk="1" latinLnBrk="0" hangingPunct="0"/>
                      <a:r>
                        <a:rPr lang="en-GB" sz="1000" b="1" kern="1200" dirty="0">
                          <a:solidFill>
                            <a:schemeClr val="tx1"/>
                          </a:solidFill>
                          <a:effectLst/>
                          <a:latin typeface="+mn-lt"/>
                          <a:ea typeface="+mn-ea"/>
                          <a:cs typeface="+mn-cs"/>
                        </a:rPr>
                        <a:t>£28pm</a:t>
                      </a:r>
                    </a:p>
                  </a:txBody>
                  <a:tcPr marL="58260" marR="58260" marT="0" marB="0" anchor="ctr">
                    <a:solidFill>
                      <a:schemeClr val="accent4">
                        <a:lumMod val="60000"/>
                        <a:lumOff val="40000"/>
                      </a:schemeClr>
                    </a:solidFill>
                  </a:tcPr>
                </a:tc>
                <a:tc>
                  <a:txBody>
                    <a:bodyPr/>
                    <a:lstStyle/>
                    <a:p>
                      <a:pPr marL="0" marR="0" lvl="0" indent="0" algn="ctr" defTabSz="685800" rtl="0" eaLnBrk="1" fontAlgn="auto" latinLnBrk="0" hangingPunct="0">
                        <a:lnSpc>
                          <a:spcPct val="100000"/>
                        </a:lnSpc>
                        <a:spcBef>
                          <a:spcPts val="0"/>
                        </a:spcBef>
                        <a:spcAft>
                          <a:spcPts val="0"/>
                        </a:spcAft>
                        <a:buClrTx/>
                        <a:buSzTx/>
                        <a:buFontTx/>
                        <a:buNone/>
                        <a:tabLst/>
                        <a:defRPr/>
                      </a:pPr>
                      <a:r>
                        <a:rPr lang="en-GB" sz="1000" b="1" dirty="0">
                          <a:solidFill>
                            <a:schemeClr val="tx1"/>
                          </a:solidFill>
                          <a:effectLst/>
                        </a:rPr>
                        <a:t>£75 Pre Paid </a:t>
                      </a:r>
                    </a:p>
                    <a:p>
                      <a:pPr marL="0" marR="0" lvl="0" indent="0" algn="ctr" defTabSz="685800" rtl="0" eaLnBrk="1" fontAlgn="auto" latinLnBrk="0" hangingPunct="0">
                        <a:lnSpc>
                          <a:spcPct val="100000"/>
                        </a:lnSpc>
                        <a:spcBef>
                          <a:spcPts val="0"/>
                        </a:spcBef>
                        <a:spcAft>
                          <a:spcPts val="0"/>
                        </a:spcAft>
                        <a:buClrTx/>
                        <a:buSzTx/>
                        <a:buFontTx/>
                        <a:buNone/>
                        <a:tabLst/>
                        <a:defRPr/>
                      </a:pPr>
                      <a:r>
                        <a:rPr lang="en-GB" sz="1000" b="1" dirty="0">
                          <a:solidFill>
                            <a:schemeClr val="tx1"/>
                          </a:solidFill>
                          <a:effectLst/>
                        </a:rPr>
                        <a:t>3 Month </a:t>
                      </a:r>
                    </a:p>
                    <a:p>
                      <a:pPr marL="0" marR="0" lvl="0" indent="0" algn="ctr" defTabSz="685800" rtl="0" eaLnBrk="1" fontAlgn="auto" latinLnBrk="0" hangingPunct="0">
                        <a:lnSpc>
                          <a:spcPct val="100000"/>
                        </a:lnSpc>
                        <a:spcBef>
                          <a:spcPts val="0"/>
                        </a:spcBef>
                        <a:spcAft>
                          <a:spcPts val="0"/>
                        </a:spcAft>
                        <a:buClrTx/>
                        <a:buSzTx/>
                        <a:buFontTx/>
                        <a:buNone/>
                        <a:tabLst/>
                        <a:defRPr/>
                      </a:pPr>
                      <a:r>
                        <a:rPr lang="en-GB" sz="1000" b="1" dirty="0">
                          <a:solidFill>
                            <a:schemeClr val="tx1"/>
                          </a:solidFill>
                          <a:effectLst/>
                        </a:rPr>
                        <a:t>Membership</a:t>
                      </a:r>
                      <a:endParaRPr lang="en-GB" sz="1000" b="1"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accent4">
                        <a:lumMod val="60000"/>
                        <a:lumOff val="40000"/>
                      </a:schemeClr>
                    </a:solidFill>
                  </a:tcPr>
                </a:tc>
                <a:extLst>
                  <a:ext uri="{0D108BD9-81ED-4DB2-BD59-A6C34878D82A}">
                    <a16:rowId xmlns:a16="http://schemas.microsoft.com/office/drawing/2014/main" val="2516975179"/>
                  </a:ext>
                </a:extLst>
              </a:tr>
              <a:tr h="683781">
                <a:tc>
                  <a:txBody>
                    <a:bodyPr/>
                    <a:lstStyle/>
                    <a:p>
                      <a:pPr algn="l" hangingPunct="0"/>
                      <a:r>
                        <a:rPr lang="en-GB" sz="1000" dirty="0">
                          <a:solidFill>
                            <a:schemeClr val="tx1"/>
                          </a:solidFill>
                          <a:effectLst/>
                        </a:rPr>
                        <a:t>What you get</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bg1">
                        <a:lumMod val="85000"/>
                      </a:schemeClr>
                    </a:solidFill>
                  </a:tcPr>
                </a:tc>
                <a:tc>
                  <a:txBody>
                    <a:bodyPr/>
                    <a:lstStyle/>
                    <a:p>
                      <a:pPr algn="ctr" hangingPunct="0"/>
                      <a:r>
                        <a:rPr lang="en-GB" sz="900" dirty="0">
                          <a:solidFill>
                            <a:schemeClr val="tx1"/>
                          </a:solidFill>
                          <a:effectLst/>
                        </a:rPr>
                        <a:t>Use of swimming pool subject to availability</a:t>
                      </a:r>
                      <a:r>
                        <a:rPr lang="en-GB" sz="1000" dirty="0">
                          <a:solidFill>
                            <a:schemeClr val="tx1"/>
                          </a:solidFill>
                          <a:effectLst/>
                        </a:rPr>
                        <a:t>.</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92D050"/>
                    </a:solidFill>
                  </a:tcPr>
                </a:tc>
                <a:tc>
                  <a:txBody>
                    <a:bodyPr/>
                    <a:lstStyle/>
                    <a:p>
                      <a:pPr algn="ctr" hangingPunct="0"/>
                      <a:r>
                        <a:rPr lang="en-GB" sz="900" dirty="0">
                          <a:solidFill>
                            <a:schemeClr val="tx1"/>
                          </a:solidFill>
                          <a:effectLst/>
                        </a:rPr>
                        <a:t>Use of gym subject to availability</a:t>
                      </a:r>
                      <a:r>
                        <a:rPr lang="en-GB" sz="1000" dirty="0">
                          <a:solidFill>
                            <a:schemeClr val="tx1"/>
                          </a:solidFill>
                          <a:effectLst/>
                        </a:rPr>
                        <a:t>.</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92D050"/>
                    </a:solidFill>
                  </a:tcPr>
                </a:tc>
                <a:tc>
                  <a:txBody>
                    <a:bodyPr/>
                    <a:lstStyle/>
                    <a:p>
                      <a:pPr algn="ctr" hangingPunct="0"/>
                      <a:r>
                        <a:rPr lang="en-GB" sz="900" dirty="0">
                          <a:solidFill>
                            <a:schemeClr val="tx1"/>
                          </a:solidFill>
                          <a:effectLst/>
                        </a:rPr>
                        <a:t>Any of the “drop in” classes, subject to  availability.</a:t>
                      </a:r>
                      <a:endParaRPr lang="en-GB" sz="9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92D050"/>
                    </a:solidFill>
                  </a:tcPr>
                </a:tc>
                <a:tc>
                  <a:txBody>
                    <a:bodyPr/>
                    <a:lstStyle/>
                    <a:p>
                      <a:pPr algn="ctr" hangingPunct="0"/>
                      <a:r>
                        <a:rPr lang="en-GB" sz="900" dirty="0">
                          <a:solidFill>
                            <a:schemeClr val="tx1"/>
                          </a:solidFill>
                          <a:effectLst/>
                        </a:rPr>
                        <a:t>Use of Swimming Pool and Gym, subject to availability</a:t>
                      </a:r>
                      <a:endParaRPr lang="en-GB" sz="9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rgbClr val="00B0F0"/>
                    </a:solidFill>
                  </a:tcPr>
                </a:tc>
                <a:tc gridSpan="2">
                  <a:txBody>
                    <a:bodyPr/>
                    <a:lstStyle/>
                    <a:p>
                      <a:pPr algn="ctr" hangingPunct="0"/>
                      <a:r>
                        <a:rPr lang="en-GB" sz="900" dirty="0">
                          <a:solidFill>
                            <a:schemeClr val="tx1"/>
                          </a:solidFill>
                          <a:effectLst/>
                        </a:rPr>
                        <a:t>All-inclusive for gym, classes and swimming pool plus off-peak courts or pay only £4 for squash / Badminton courts booked on day of play.</a:t>
                      </a:r>
                      <a:endParaRPr lang="en-GB" sz="9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ctr">
                    <a:solidFill>
                      <a:schemeClr val="accent4">
                        <a:lumMod val="60000"/>
                        <a:lumOff val="40000"/>
                      </a:schemeClr>
                    </a:solidFill>
                  </a:tcPr>
                </a:tc>
                <a:tc hMerge="1">
                  <a:txBody>
                    <a:bodyPr/>
                    <a:lstStyle/>
                    <a:p>
                      <a:endParaRPr lang="en-GB"/>
                    </a:p>
                  </a:txBody>
                  <a:tcPr/>
                </a:tc>
                <a:extLst>
                  <a:ext uri="{0D108BD9-81ED-4DB2-BD59-A6C34878D82A}">
                    <a16:rowId xmlns:a16="http://schemas.microsoft.com/office/drawing/2014/main" val="37325058"/>
                  </a:ext>
                </a:extLst>
              </a:tr>
              <a:tr h="700628">
                <a:tc gridSpan="7">
                  <a:txBody>
                    <a:bodyPr/>
                    <a:lstStyle/>
                    <a:p>
                      <a:pPr algn="ctr" hangingPunct="0"/>
                      <a:r>
                        <a:rPr lang="en-GB" sz="1000" u="sng" dirty="0">
                          <a:solidFill>
                            <a:schemeClr val="tx1"/>
                          </a:solidFill>
                          <a:effectLst/>
                        </a:rPr>
                        <a:t>1 MONTHS NOTICE TO CANCEL DIRECT DEBIT  </a:t>
                      </a:r>
                      <a:endParaRPr lang="en-GB" sz="1000" dirty="0">
                        <a:solidFill>
                          <a:schemeClr val="tx1"/>
                        </a:solidFill>
                        <a:effectLst/>
                      </a:endParaRPr>
                    </a:p>
                    <a:p>
                      <a:pPr algn="ctr" hangingPunct="0"/>
                      <a:r>
                        <a:rPr lang="en-GB" sz="1000" dirty="0">
                          <a:solidFill>
                            <a:schemeClr val="tx1"/>
                          </a:solidFill>
                          <a:effectLst/>
                        </a:rPr>
                        <a:t>Student Membership can be suspended for </a:t>
                      </a:r>
                      <a:r>
                        <a:rPr lang="en-GB" sz="1000" dirty="0" err="1">
                          <a:solidFill>
                            <a:schemeClr val="tx1"/>
                          </a:solidFill>
                          <a:effectLst/>
                        </a:rPr>
                        <a:t>upto</a:t>
                      </a:r>
                      <a:r>
                        <a:rPr lang="en-GB" sz="1000" dirty="0">
                          <a:solidFill>
                            <a:schemeClr val="tx1"/>
                          </a:solidFill>
                          <a:effectLst/>
                        </a:rPr>
                        <a:t> 3 calendar months in any rolling academic year, </a:t>
                      </a:r>
                    </a:p>
                    <a:p>
                      <a:pPr algn="ctr" hangingPunct="0"/>
                      <a:r>
                        <a:rPr lang="en-GB" sz="1000" dirty="0">
                          <a:solidFill>
                            <a:schemeClr val="tx1"/>
                          </a:solidFill>
                          <a:effectLst/>
                        </a:rPr>
                        <a:t>except for £75.00 pre-paid option. </a:t>
                      </a:r>
                    </a:p>
                    <a:p>
                      <a:pPr algn="ctr" hangingPunct="0"/>
                      <a:r>
                        <a:rPr lang="en-GB" sz="1000" dirty="0">
                          <a:solidFill>
                            <a:schemeClr val="tx1"/>
                          </a:solidFill>
                          <a:effectLst/>
                        </a:rPr>
                        <a:t>One months notice required in writing or by email and at least one successful direct debit payment must be cleared.</a:t>
                      </a:r>
                      <a:r>
                        <a:rPr lang="en-GB" sz="1000" u="none" strike="noStrike" dirty="0">
                          <a:solidFill>
                            <a:schemeClr val="tx1"/>
                          </a:solidFill>
                          <a:effectLst/>
                        </a:rPr>
                        <a:t> </a:t>
                      </a:r>
                      <a:endParaRPr lang="en-GB" sz="1000" dirty="0">
                        <a:solidFill>
                          <a:schemeClr val="tx1"/>
                        </a:solidFill>
                        <a:effectLst/>
                        <a:latin typeface="Times New Roman" panose="02020603050405020304" pitchFamily="18" charset="0"/>
                        <a:ea typeface="Times New Roman" panose="02020603050405020304" pitchFamily="18" charset="0"/>
                      </a:endParaRPr>
                    </a:p>
                  </a:txBody>
                  <a:tcPr marL="58260" marR="58260" marT="0" marB="0" anchor="b">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70852047"/>
                  </a:ext>
                </a:extLst>
              </a:tr>
            </a:tbl>
          </a:graphicData>
        </a:graphic>
      </p:graphicFrame>
      <p:sp>
        <p:nvSpPr>
          <p:cNvPr id="21" name="TextBox 20">
            <a:extLst>
              <a:ext uri="{FF2B5EF4-FFF2-40B4-BE49-F238E27FC236}">
                <a16:creationId xmlns:a16="http://schemas.microsoft.com/office/drawing/2014/main" id="{41BF018F-8571-44AD-D707-BB0DC23EE76E}"/>
              </a:ext>
            </a:extLst>
          </p:cNvPr>
          <p:cNvSpPr txBox="1"/>
          <p:nvPr/>
        </p:nvSpPr>
        <p:spPr>
          <a:xfrm>
            <a:off x="97514" y="8920716"/>
            <a:ext cx="6662965" cy="461665"/>
          </a:xfrm>
          <a:prstGeom prst="rect">
            <a:avLst/>
          </a:prstGeom>
          <a:noFill/>
        </p:spPr>
        <p:txBody>
          <a:bodyPr wrap="square" rtlCol="0">
            <a:spAutoFit/>
          </a:bodyPr>
          <a:lstStyle/>
          <a:p>
            <a:r>
              <a:rPr lang="en-GB" sz="1200" u="sng" dirty="0"/>
              <a:t>Taken by:                                                                                   DD Mandate completed:</a:t>
            </a:r>
          </a:p>
          <a:p>
            <a:r>
              <a:rPr lang="en-GB" sz="1200" u="sng" dirty="0"/>
              <a:t>Gym Induction Required ?                            Cover note issued:                                    Date:             </a:t>
            </a:r>
          </a:p>
        </p:txBody>
      </p:sp>
      <p:graphicFrame>
        <p:nvGraphicFramePr>
          <p:cNvPr id="22" name="Table 22">
            <a:extLst>
              <a:ext uri="{FF2B5EF4-FFF2-40B4-BE49-F238E27FC236}">
                <a16:creationId xmlns:a16="http://schemas.microsoft.com/office/drawing/2014/main" id="{89FC3B01-5E27-9A2C-65E3-0E9FAE707634}"/>
              </a:ext>
            </a:extLst>
          </p:cNvPr>
          <p:cNvGraphicFramePr>
            <a:graphicFrameLocks noGrp="1"/>
          </p:cNvGraphicFramePr>
          <p:nvPr>
            <p:extLst>
              <p:ext uri="{D42A27DB-BD31-4B8C-83A1-F6EECF244321}">
                <p14:modId xmlns:p14="http://schemas.microsoft.com/office/powerpoint/2010/main" val="3030341198"/>
              </p:ext>
            </p:extLst>
          </p:nvPr>
        </p:nvGraphicFramePr>
        <p:xfrm>
          <a:off x="5492324" y="8920716"/>
          <a:ext cx="1020726" cy="297180"/>
        </p:xfrm>
        <a:graphic>
          <a:graphicData uri="http://schemas.openxmlformats.org/drawingml/2006/table">
            <a:tbl>
              <a:tblPr firstRow="1" bandRow="1">
                <a:tableStyleId>{5C22544A-7EE6-4342-B048-85BDC9FD1C3A}</a:tableStyleId>
              </a:tblPr>
              <a:tblGrid>
                <a:gridCol w="510363">
                  <a:extLst>
                    <a:ext uri="{9D8B030D-6E8A-4147-A177-3AD203B41FA5}">
                      <a16:colId xmlns:a16="http://schemas.microsoft.com/office/drawing/2014/main" val="2765308820"/>
                    </a:ext>
                  </a:extLst>
                </a:gridCol>
                <a:gridCol w="510363">
                  <a:extLst>
                    <a:ext uri="{9D8B030D-6E8A-4147-A177-3AD203B41FA5}">
                      <a16:colId xmlns:a16="http://schemas.microsoft.com/office/drawing/2014/main" val="4066280327"/>
                    </a:ext>
                  </a:extLst>
                </a:gridCol>
              </a:tblGrid>
              <a:tr h="260813">
                <a:tc>
                  <a:txBody>
                    <a:bodyPr/>
                    <a:lstStyle/>
                    <a:p>
                      <a:pPr algn="ctr"/>
                      <a:r>
                        <a:rPr lang="en-GB" dirty="0">
                          <a:solidFill>
                            <a:schemeClr val="tx1"/>
                          </a:solidFill>
                        </a:rPr>
                        <a:t> Yes</a:t>
                      </a:r>
                    </a:p>
                  </a:txBody>
                  <a:tcPr>
                    <a:solidFill>
                      <a:srgbClr val="92D050"/>
                    </a:solidFill>
                  </a:tcPr>
                </a:tc>
                <a:tc>
                  <a:txBody>
                    <a:bodyPr/>
                    <a:lstStyle/>
                    <a:p>
                      <a:pPr algn="ctr"/>
                      <a:r>
                        <a:rPr lang="en-GB" dirty="0">
                          <a:solidFill>
                            <a:schemeClr val="tx1"/>
                          </a:solidFill>
                        </a:rPr>
                        <a:t>No</a:t>
                      </a:r>
                    </a:p>
                  </a:txBody>
                  <a:tcPr>
                    <a:solidFill>
                      <a:srgbClr val="FF0000"/>
                    </a:solidFill>
                  </a:tcPr>
                </a:tc>
                <a:extLst>
                  <a:ext uri="{0D108BD9-81ED-4DB2-BD59-A6C34878D82A}">
                    <a16:rowId xmlns:a16="http://schemas.microsoft.com/office/drawing/2014/main" val="4200663177"/>
                  </a:ext>
                </a:extLst>
              </a:tr>
            </a:tbl>
          </a:graphicData>
        </a:graphic>
      </p:graphicFrame>
      <p:graphicFrame>
        <p:nvGraphicFramePr>
          <p:cNvPr id="23" name="Table 22">
            <a:extLst>
              <a:ext uri="{FF2B5EF4-FFF2-40B4-BE49-F238E27FC236}">
                <a16:creationId xmlns:a16="http://schemas.microsoft.com/office/drawing/2014/main" id="{917180C6-4F2C-D8F2-694D-EAD2B53CF1FE}"/>
              </a:ext>
            </a:extLst>
          </p:cNvPr>
          <p:cNvGraphicFramePr>
            <a:graphicFrameLocks noGrp="1"/>
          </p:cNvGraphicFramePr>
          <p:nvPr/>
        </p:nvGraphicFramePr>
        <p:xfrm>
          <a:off x="1728701" y="9155644"/>
          <a:ext cx="1020726" cy="297180"/>
        </p:xfrm>
        <a:graphic>
          <a:graphicData uri="http://schemas.openxmlformats.org/drawingml/2006/table">
            <a:tbl>
              <a:tblPr firstRow="1" bandRow="1">
                <a:tableStyleId>{5C22544A-7EE6-4342-B048-85BDC9FD1C3A}</a:tableStyleId>
              </a:tblPr>
              <a:tblGrid>
                <a:gridCol w="510363">
                  <a:extLst>
                    <a:ext uri="{9D8B030D-6E8A-4147-A177-3AD203B41FA5}">
                      <a16:colId xmlns:a16="http://schemas.microsoft.com/office/drawing/2014/main" val="2765308820"/>
                    </a:ext>
                  </a:extLst>
                </a:gridCol>
                <a:gridCol w="510363">
                  <a:extLst>
                    <a:ext uri="{9D8B030D-6E8A-4147-A177-3AD203B41FA5}">
                      <a16:colId xmlns:a16="http://schemas.microsoft.com/office/drawing/2014/main" val="4066280327"/>
                    </a:ext>
                  </a:extLst>
                </a:gridCol>
              </a:tblGrid>
              <a:tr h="260813">
                <a:tc>
                  <a:txBody>
                    <a:bodyPr/>
                    <a:lstStyle/>
                    <a:p>
                      <a:pPr algn="ctr"/>
                      <a:r>
                        <a:rPr lang="en-GB" dirty="0">
                          <a:solidFill>
                            <a:schemeClr val="tx1"/>
                          </a:solidFill>
                        </a:rPr>
                        <a:t> Yes</a:t>
                      </a:r>
                    </a:p>
                  </a:txBody>
                  <a:tcPr>
                    <a:solidFill>
                      <a:srgbClr val="92D050"/>
                    </a:solidFill>
                  </a:tcPr>
                </a:tc>
                <a:tc>
                  <a:txBody>
                    <a:bodyPr/>
                    <a:lstStyle/>
                    <a:p>
                      <a:pPr algn="ctr"/>
                      <a:r>
                        <a:rPr lang="en-GB" dirty="0">
                          <a:solidFill>
                            <a:schemeClr val="tx1"/>
                          </a:solidFill>
                        </a:rPr>
                        <a:t>No</a:t>
                      </a:r>
                    </a:p>
                  </a:txBody>
                  <a:tcPr>
                    <a:solidFill>
                      <a:srgbClr val="FF0000"/>
                    </a:solidFill>
                  </a:tcPr>
                </a:tc>
                <a:extLst>
                  <a:ext uri="{0D108BD9-81ED-4DB2-BD59-A6C34878D82A}">
                    <a16:rowId xmlns:a16="http://schemas.microsoft.com/office/drawing/2014/main" val="4200663177"/>
                  </a:ext>
                </a:extLst>
              </a:tr>
            </a:tbl>
          </a:graphicData>
        </a:graphic>
      </p:graphicFrame>
      <p:graphicFrame>
        <p:nvGraphicFramePr>
          <p:cNvPr id="24" name="Table 22">
            <a:extLst>
              <a:ext uri="{FF2B5EF4-FFF2-40B4-BE49-F238E27FC236}">
                <a16:creationId xmlns:a16="http://schemas.microsoft.com/office/drawing/2014/main" id="{1F7218A3-FB43-5645-7686-608BD34D4B01}"/>
              </a:ext>
            </a:extLst>
          </p:cNvPr>
          <p:cNvGraphicFramePr>
            <a:graphicFrameLocks noGrp="1"/>
          </p:cNvGraphicFramePr>
          <p:nvPr/>
        </p:nvGraphicFramePr>
        <p:xfrm>
          <a:off x="3977817" y="9157662"/>
          <a:ext cx="1020726" cy="297180"/>
        </p:xfrm>
        <a:graphic>
          <a:graphicData uri="http://schemas.openxmlformats.org/drawingml/2006/table">
            <a:tbl>
              <a:tblPr firstRow="1" bandRow="1">
                <a:tableStyleId>{5C22544A-7EE6-4342-B048-85BDC9FD1C3A}</a:tableStyleId>
              </a:tblPr>
              <a:tblGrid>
                <a:gridCol w="510363">
                  <a:extLst>
                    <a:ext uri="{9D8B030D-6E8A-4147-A177-3AD203B41FA5}">
                      <a16:colId xmlns:a16="http://schemas.microsoft.com/office/drawing/2014/main" val="2765308820"/>
                    </a:ext>
                  </a:extLst>
                </a:gridCol>
                <a:gridCol w="510363">
                  <a:extLst>
                    <a:ext uri="{9D8B030D-6E8A-4147-A177-3AD203B41FA5}">
                      <a16:colId xmlns:a16="http://schemas.microsoft.com/office/drawing/2014/main" val="4066280327"/>
                    </a:ext>
                  </a:extLst>
                </a:gridCol>
              </a:tblGrid>
              <a:tr h="260813">
                <a:tc>
                  <a:txBody>
                    <a:bodyPr/>
                    <a:lstStyle/>
                    <a:p>
                      <a:pPr algn="ctr"/>
                      <a:r>
                        <a:rPr lang="en-GB" dirty="0">
                          <a:solidFill>
                            <a:schemeClr val="tx1"/>
                          </a:solidFill>
                        </a:rPr>
                        <a:t> Yes</a:t>
                      </a:r>
                    </a:p>
                  </a:txBody>
                  <a:tcPr>
                    <a:solidFill>
                      <a:srgbClr val="92D050"/>
                    </a:solidFill>
                  </a:tcPr>
                </a:tc>
                <a:tc>
                  <a:txBody>
                    <a:bodyPr/>
                    <a:lstStyle/>
                    <a:p>
                      <a:pPr algn="ctr"/>
                      <a:r>
                        <a:rPr lang="en-GB" dirty="0">
                          <a:solidFill>
                            <a:schemeClr val="tx1"/>
                          </a:solidFill>
                        </a:rPr>
                        <a:t>No</a:t>
                      </a:r>
                    </a:p>
                  </a:txBody>
                  <a:tcPr>
                    <a:solidFill>
                      <a:srgbClr val="FF0000"/>
                    </a:solidFill>
                  </a:tcPr>
                </a:tc>
                <a:extLst>
                  <a:ext uri="{0D108BD9-81ED-4DB2-BD59-A6C34878D82A}">
                    <a16:rowId xmlns:a16="http://schemas.microsoft.com/office/drawing/2014/main" val="4200663177"/>
                  </a:ext>
                </a:extLst>
              </a:tr>
            </a:tbl>
          </a:graphicData>
        </a:graphic>
      </p:graphicFrame>
      <p:sp>
        <p:nvSpPr>
          <p:cNvPr id="2" name="TextBox 1">
            <a:extLst>
              <a:ext uri="{FF2B5EF4-FFF2-40B4-BE49-F238E27FC236}">
                <a16:creationId xmlns:a16="http://schemas.microsoft.com/office/drawing/2014/main" id="{E988DB87-4C4B-C592-C6FA-7448C0DF9AD2}"/>
              </a:ext>
            </a:extLst>
          </p:cNvPr>
          <p:cNvSpPr txBox="1"/>
          <p:nvPr/>
        </p:nvSpPr>
        <p:spPr>
          <a:xfrm>
            <a:off x="1226939" y="6498708"/>
            <a:ext cx="6522482" cy="307777"/>
          </a:xfrm>
          <a:prstGeom prst="rect">
            <a:avLst/>
          </a:prstGeom>
          <a:noFill/>
        </p:spPr>
        <p:txBody>
          <a:bodyPr wrap="square" rtlCol="0">
            <a:spAutoFit/>
          </a:bodyPr>
          <a:lstStyle/>
          <a:p>
            <a:r>
              <a:rPr lang="en-GB" sz="1200" dirty="0"/>
              <a:t>Please indicate clearly by circling the desired membership category</a:t>
            </a:r>
            <a:r>
              <a:rPr lang="en-GB" sz="1400" dirty="0"/>
              <a:t>:</a:t>
            </a:r>
          </a:p>
        </p:txBody>
      </p:sp>
      <p:sp>
        <p:nvSpPr>
          <p:cNvPr id="18" name="TextBox 17">
            <a:extLst>
              <a:ext uri="{FF2B5EF4-FFF2-40B4-BE49-F238E27FC236}">
                <a16:creationId xmlns:a16="http://schemas.microsoft.com/office/drawing/2014/main" id="{B0E879D5-B61A-4332-81B8-E9D8CF586CDC}"/>
              </a:ext>
            </a:extLst>
          </p:cNvPr>
          <p:cNvSpPr txBox="1"/>
          <p:nvPr/>
        </p:nvSpPr>
        <p:spPr>
          <a:xfrm>
            <a:off x="214194" y="9444335"/>
            <a:ext cx="6471643" cy="461665"/>
          </a:xfrm>
          <a:prstGeom prst="rect">
            <a:avLst/>
          </a:prstGeom>
          <a:noFill/>
        </p:spPr>
        <p:txBody>
          <a:bodyPr wrap="square" rtlCol="0">
            <a:spAutoFit/>
          </a:bodyPr>
          <a:lstStyle/>
          <a:p>
            <a:r>
              <a:rPr lang="en-GB" sz="1200" dirty="0"/>
              <a:t>Member Signature:                                             Dated:                                         Joining Fee Paid </a:t>
            </a:r>
          </a:p>
          <a:p>
            <a:r>
              <a:rPr lang="en-GB" sz="1200" dirty="0"/>
              <a:t>Received By :                                                        Dated:</a:t>
            </a:r>
          </a:p>
        </p:txBody>
      </p:sp>
      <p:cxnSp>
        <p:nvCxnSpPr>
          <p:cNvPr id="19" name="Straight Connector 18">
            <a:extLst>
              <a:ext uri="{FF2B5EF4-FFF2-40B4-BE49-F238E27FC236}">
                <a16:creationId xmlns:a16="http://schemas.microsoft.com/office/drawing/2014/main" id="{6424A3C2-2501-740A-311F-0E0A3595086D}"/>
              </a:ext>
            </a:extLst>
          </p:cNvPr>
          <p:cNvCxnSpPr>
            <a:cxnSpLocks/>
            <a:stCxn id="18" idx="1"/>
          </p:cNvCxnSpPr>
          <p:nvPr/>
        </p:nvCxnSpPr>
        <p:spPr>
          <a:xfrm>
            <a:off x="214194" y="9644191"/>
            <a:ext cx="6443434" cy="309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D903CD1-BA73-6FB3-C739-B62465EF238C}"/>
              </a:ext>
            </a:extLst>
          </p:cNvPr>
          <p:cNvCxnSpPr>
            <a:cxnSpLocks/>
          </p:cNvCxnSpPr>
          <p:nvPr/>
        </p:nvCxnSpPr>
        <p:spPr>
          <a:xfrm>
            <a:off x="214194" y="9848211"/>
            <a:ext cx="644343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22786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TotalTime>
  <Words>495</Words>
  <Application>Microsoft Office PowerPoint</Application>
  <PresentationFormat>A4 Paper (210x297 mm)</PresentationFormat>
  <Paragraphs>126</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Symbol</vt:lpstr>
      <vt:lpstr>Times New Roman</vt:lpstr>
      <vt:lpstr>Verdana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membership</dc:creator>
  <cp:lastModifiedBy>Info</cp:lastModifiedBy>
  <cp:revision>16</cp:revision>
  <cp:lastPrinted>2023-08-30T11:10:48Z</cp:lastPrinted>
  <dcterms:created xsi:type="dcterms:W3CDTF">2022-08-30T12:39:29Z</dcterms:created>
  <dcterms:modified xsi:type="dcterms:W3CDTF">2023-09-05T11:08:05Z</dcterms:modified>
</cp:coreProperties>
</file>